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38" d="100"/>
          <a:sy n="138" d="100"/>
        </p:scale>
        <p:origin x="1530"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20DB42-7385-4C65-89C8-845A1757ECAC}"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SG"/>
        </a:p>
      </dgm:t>
    </dgm:pt>
    <dgm:pt modelId="{F104933A-7635-410D-812B-8FACF6DAD64A}">
      <dgm:prSet phldrT="[Text]"/>
      <dgm:spPr/>
      <dgm:t>
        <a:bodyPr/>
        <a:lstStyle/>
        <a:p>
          <a:r>
            <a:rPr lang="en-SG" dirty="0"/>
            <a:t>Call API to retrieve then parse the data</a:t>
          </a:r>
        </a:p>
      </dgm:t>
    </dgm:pt>
    <dgm:pt modelId="{D3D0FA69-F741-437C-9241-EFF494440C76}" type="parTrans" cxnId="{ECD2DD74-B5F1-456F-BFF5-DEA0089BE8FD}">
      <dgm:prSet/>
      <dgm:spPr/>
      <dgm:t>
        <a:bodyPr/>
        <a:lstStyle/>
        <a:p>
          <a:endParaRPr lang="en-SG"/>
        </a:p>
      </dgm:t>
    </dgm:pt>
    <dgm:pt modelId="{BF483C9A-14DE-44BF-B9C1-76721B462064}" type="sibTrans" cxnId="{ECD2DD74-B5F1-456F-BFF5-DEA0089BE8FD}">
      <dgm:prSet/>
      <dgm:spPr/>
      <dgm:t>
        <a:bodyPr/>
        <a:lstStyle/>
        <a:p>
          <a:endParaRPr lang="en-SG"/>
        </a:p>
      </dgm:t>
    </dgm:pt>
    <dgm:pt modelId="{953D56DE-0BA0-4E13-AE06-A824B10904C9}">
      <dgm:prSet phldrT="[Text]"/>
      <dgm:spPr/>
      <dgm:t>
        <a:bodyPr/>
        <a:lstStyle/>
        <a:p>
          <a:r>
            <a:rPr lang="en-SG" dirty="0"/>
            <a:t>Filter the data to include only Falcon 9</a:t>
          </a:r>
        </a:p>
      </dgm:t>
    </dgm:pt>
    <dgm:pt modelId="{E65A1AAD-1C21-4A97-A51C-678166183AF1}" type="parTrans" cxnId="{98A666B5-7ACF-49E6-9998-9A8602779E03}">
      <dgm:prSet/>
      <dgm:spPr/>
      <dgm:t>
        <a:bodyPr/>
        <a:lstStyle/>
        <a:p>
          <a:endParaRPr lang="en-SG"/>
        </a:p>
      </dgm:t>
    </dgm:pt>
    <dgm:pt modelId="{F8995A6D-E703-4A02-8A2A-EC34E43C47AD}" type="sibTrans" cxnId="{98A666B5-7ACF-49E6-9998-9A8602779E03}">
      <dgm:prSet/>
      <dgm:spPr/>
      <dgm:t>
        <a:bodyPr/>
        <a:lstStyle/>
        <a:p>
          <a:endParaRPr lang="en-SG"/>
        </a:p>
      </dgm:t>
    </dgm:pt>
    <dgm:pt modelId="{42BADF4D-2BEE-4636-ADB6-9DB2DB722912}">
      <dgm:prSet phldrT="[Text]"/>
      <dgm:spPr/>
      <dgm:t>
        <a:bodyPr/>
        <a:lstStyle/>
        <a:p>
          <a:r>
            <a:rPr lang="en-SG" dirty="0"/>
            <a:t>Dealing with the missing values</a:t>
          </a:r>
        </a:p>
      </dgm:t>
    </dgm:pt>
    <dgm:pt modelId="{4282C1D8-F15E-4775-8880-941E3563CA94}" type="parTrans" cxnId="{8B404071-CA2E-4B8B-8C9F-01BF571EF37E}">
      <dgm:prSet/>
      <dgm:spPr/>
      <dgm:t>
        <a:bodyPr/>
        <a:lstStyle/>
        <a:p>
          <a:endParaRPr lang="en-SG"/>
        </a:p>
      </dgm:t>
    </dgm:pt>
    <dgm:pt modelId="{7C6244F5-232A-46CB-B057-69CFEBB59FB3}" type="sibTrans" cxnId="{8B404071-CA2E-4B8B-8C9F-01BF571EF37E}">
      <dgm:prSet/>
      <dgm:spPr/>
      <dgm:t>
        <a:bodyPr/>
        <a:lstStyle/>
        <a:p>
          <a:endParaRPr lang="en-SG"/>
        </a:p>
      </dgm:t>
    </dgm:pt>
    <dgm:pt modelId="{15A1CB87-4DCD-438E-8D22-34A231CC9DAD}" type="pres">
      <dgm:prSet presAssocID="{9B20DB42-7385-4C65-89C8-845A1757ECAC}" presName="diagram" presStyleCnt="0">
        <dgm:presLayoutVars>
          <dgm:dir/>
          <dgm:resizeHandles/>
        </dgm:presLayoutVars>
      </dgm:prSet>
      <dgm:spPr/>
    </dgm:pt>
    <dgm:pt modelId="{5EB09F85-4C44-41DF-BE83-659A2B7BC018}" type="pres">
      <dgm:prSet presAssocID="{F104933A-7635-410D-812B-8FACF6DAD64A}" presName="firstNode" presStyleLbl="node1" presStyleIdx="0" presStyleCnt="3">
        <dgm:presLayoutVars>
          <dgm:bulletEnabled val="1"/>
        </dgm:presLayoutVars>
      </dgm:prSet>
      <dgm:spPr/>
    </dgm:pt>
    <dgm:pt modelId="{85970646-7DCD-41F8-969E-2336D7DFF312}" type="pres">
      <dgm:prSet presAssocID="{BF483C9A-14DE-44BF-B9C1-76721B462064}" presName="sibTrans" presStyleLbl="sibTrans2D1" presStyleIdx="0" presStyleCnt="2"/>
      <dgm:spPr/>
    </dgm:pt>
    <dgm:pt modelId="{CE17D8CC-7140-4D5E-B75E-67183B5607CE}" type="pres">
      <dgm:prSet presAssocID="{953D56DE-0BA0-4E13-AE06-A824B10904C9}" presName="middleNode" presStyleCnt="0"/>
      <dgm:spPr/>
    </dgm:pt>
    <dgm:pt modelId="{783FFB0C-515A-4FEC-B39D-42C28FC4E75F}" type="pres">
      <dgm:prSet presAssocID="{953D56DE-0BA0-4E13-AE06-A824B10904C9}" presName="padding" presStyleLbl="node1" presStyleIdx="0" presStyleCnt="3"/>
      <dgm:spPr/>
    </dgm:pt>
    <dgm:pt modelId="{54255A3F-3E03-481E-8FD6-9DD8D5581279}" type="pres">
      <dgm:prSet presAssocID="{953D56DE-0BA0-4E13-AE06-A824B10904C9}" presName="shape" presStyleLbl="node1" presStyleIdx="1" presStyleCnt="3">
        <dgm:presLayoutVars>
          <dgm:bulletEnabled val="1"/>
        </dgm:presLayoutVars>
      </dgm:prSet>
      <dgm:spPr/>
    </dgm:pt>
    <dgm:pt modelId="{A2591915-952D-4005-9295-FED5AF595562}" type="pres">
      <dgm:prSet presAssocID="{F8995A6D-E703-4A02-8A2A-EC34E43C47AD}" presName="sibTrans" presStyleLbl="sibTrans2D1" presStyleIdx="1" presStyleCnt="2"/>
      <dgm:spPr/>
    </dgm:pt>
    <dgm:pt modelId="{B209044D-89A7-49C1-89ED-C9002A33DD9E}" type="pres">
      <dgm:prSet presAssocID="{42BADF4D-2BEE-4636-ADB6-9DB2DB722912}" presName="lastNode" presStyleLbl="node1" presStyleIdx="2" presStyleCnt="3">
        <dgm:presLayoutVars>
          <dgm:bulletEnabled val="1"/>
        </dgm:presLayoutVars>
      </dgm:prSet>
      <dgm:spPr/>
    </dgm:pt>
  </dgm:ptLst>
  <dgm:cxnLst>
    <dgm:cxn modelId="{9DB83E26-8D1D-47E8-8604-090FDF5E983B}" type="presOf" srcId="{42BADF4D-2BEE-4636-ADB6-9DB2DB722912}" destId="{B209044D-89A7-49C1-89ED-C9002A33DD9E}" srcOrd="0" destOrd="0" presId="urn:microsoft.com/office/officeart/2005/8/layout/bProcess2"/>
    <dgm:cxn modelId="{3F60322E-7780-45A8-BC9F-3D1C5BAB7AE2}" type="presOf" srcId="{BF483C9A-14DE-44BF-B9C1-76721B462064}" destId="{85970646-7DCD-41F8-969E-2336D7DFF312}" srcOrd="0" destOrd="0" presId="urn:microsoft.com/office/officeart/2005/8/layout/bProcess2"/>
    <dgm:cxn modelId="{8B404071-CA2E-4B8B-8C9F-01BF571EF37E}" srcId="{9B20DB42-7385-4C65-89C8-845A1757ECAC}" destId="{42BADF4D-2BEE-4636-ADB6-9DB2DB722912}" srcOrd="2" destOrd="0" parTransId="{4282C1D8-F15E-4775-8880-941E3563CA94}" sibTransId="{7C6244F5-232A-46CB-B057-69CFEBB59FB3}"/>
    <dgm:cxn modelId="{ECD2DD74-B5F1-456F-BFF5-DEA0089BE8FD}" srcId="{9B20DB42-7385-4C65-89C8-845A1757ECAC}" destId="{F104933A-7635-410D-812B-8FACF6DAD64A}" srcOrd="0" destOrd="0" parTransId="{D3D0FA69-F741-437C-9241-EFF494440C76}" sibTransId="{BF483C9A-14DE-44BF-B9C1-76721B462064}"/>
    <dgm:cxn modelId="{98A666B5-7ACF-49E6-9998-9A8602779E03}" srcId="{9B20DB42-7385-4C65-89C8-845A1757ECAC}" destId="{953D56DE-0BA0-4E13-AE06-A824B10904C9}" srcOrd="1" destOrd="0" parTransId="{E65A1AAD-1C21-4A97-A51C-678166183AF1}" sibTransId="{F8995A6D-E703-4A02-8A2A-EC34E43C47AD}"/>
    <dgm:cxn modelId="{308D3FDA-AD79-488A-84A0-43C90D16092A}" type="presOf" srcId="{F8995A6D-E703-4A02-8A2A-EC34E43C47AD}" destId="{A2591915-952D-4005-9295-FED5AF595562}" srcOrd="0" destOrd="0" presId="urn:microsoft.com/office/officeart/2005/8/layout/bProcess2"/>
    <dgm:cxn modelId="{FFF400EF-16F5-408D-8CD5-891904C007C0}" type="presOf" srcId="{9B20DB42-7385-4C65-89C8-845A1757ECAC}" destId="{15A1CB87-4DCD-438E-8D22-34A231CC9DAD}" srcOrd="0" destOrd="0" presId="urn:microsoft.com/office/officeart/2005/8/layout/bProcess2"/>
    <dgm:cxn modelId="{B7182EF5-5938-47F3-8089-0EE74D928713}" type="presOf" srcId="{F104933A-7635-410D-812B-8FACF6DAD64A}" destId="{5EB09F85-4C44-41DF-BE83-659A2B7BC018}" srcOrd="0" destOrd="0" presId="urn:microsoft.com/office/officeart/2005/8/layout/bProcess2"/>
    <dgm:cxn modelId="{48F6EDFF-B86E-48C4-898B-818BF0DD15EE}" type="presOf" srcId="{953D56DE-0BA0-4E13-AE06-A824B10904C9}" destId="{54255A3F-3E03-481E-8FD6-9DD8D5581279}" srcOrd="0" destOrd="0" presId="urn:microsoft.com/office/officeart/2005/8/layout/bProcess2"/>
    <dgm:cxn modelId="{F8319364-4FCE-4316-A2CE-4D61861C8727}" type="presParOf" srcId="{15A1CB87-4DCD-438E-8D22-34A231CC9DAD}" destId="{5EB09F85-4C44-41DF-BE83-659A2B7BC018}" srcOrd="0" destOrd="0" presId="urn:microsoft.com/office/officeart/2005/8/layout/bProcess2"/>
    <dgm:cxn modelId="{EA653F7F-726C-4C9D-886B-A68287C09553}" type="presParOf" srcId="{15A1CB87-4DCD-438E-8D22-34A231CC9DAD}" destId="{85970646-7DCD-41F8-969E-2336D7DFF312}" srcOrd="1" destOrd="0" presId="urn:microsoft.com/office/officeart/2005/8/layout/bProcess2"/>
    <dgm:cxn modelId="{1D75A8D0-F5AF-4E15-AA47-0511FF259B68}" type="presParOf" srcId="{15A1CB87-4DCD-438E-8D22-34A231CC9DAD}" destId="{CE17D8CC-7140-4D5E-B75E-67183B5607CE}" srcOrd="2" destOrd="0" presId="urn:microsoft.com/office/officeart/2005/8/layout/bProcess2"/>
    <dgm:cxn modelId="{6F95D662-D460-40A8-B494-5C5F44538FAE}" type="presParOf" srcId="{CE17D8CC-7140-4D5E-B75E-67183B5607CE}" destId="{783FFB0C-515A-4FEC-B39D-42C28FC4E75F}" srcOrd="0" destOrd="0" presId="urn:microsoft.com/office/officeart/2005/8/layout/bProcess2"/>
    <dgm:cxn modelId="{EDD08C76-90D4-46FF-AD17-A78BADA2FE5D}" type="presParOf" srcId="{CE17D8CC-7140-4D5E-B75E-67183B5607CE}" destId="{54255A3F-3E03-481E-8FD6-9DD8D5581279}" srcOrd="1" destOrd="0" presId="urn:microsoft.com/office/officeart/2005/8/layout/bProcess2"/>
    <dgm:cxn modelId="{39771C9C-EE2C-40F7-8A76-DB9352C4794C}" type="presParOf" srcId="{15A1CB87-4DCD-438E-8D22-34A231CC9DAD}" destId="{A2591915-952D-4005-9295-FED5AF595562}" srcOrd="3" destOrd="0" presId="urn:microsoft.com/office/officeart/2005/8/layout/bProcess2"/>
    <dgm:cxn modelId="{6E9C4FDD-445F-4F5D-A655-8DC8BB9E1F77}" type="presParOf" srcId="{15A1CB87-4DCD-438E-8D22-34A231CC9DAD}" destId="{B209044D-89A7-49C1-89ED-C9002A33DD9E}" srcOrd="4" destOrd="0" presId="urn:microsoft.com/office/officeart/2005/8/layout/b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20DB42-7385-4C65-89C8-845A1757ECAC}"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SG"/>
        </a:p>
      </dgm:t>
    </dgm:pt>
    <dgm:pt modelId="{F104933A-7635-410D-812B-8FACF6DAD64A}">
      <dgm:prSet phldrT="[Text]"/>
      <dgm:spPr/>
      <dgm:t>
        <a:bodyPr/>
        <a:lstStyle/>
        <a:p>
          <a:r>
            <a:rPr lang="en-SG" dirty="0"/>
            <a:t>Retrieve the wiki page content using </a:t>
          </a:r>
          <a:r>
            <a:rPr lang="en-SG" dirty="0" err="1"/>
            <a:t>beautifulsoup</a:t>
          </a:r>
          <a:endParaRPr lang="en-SG" dirty="0"/>
        </a:p>
      </dgm:t>
    </dgm:pt>
    <dgm:pt modelId="{D3D0FA69-F741-437C-9241-EFF494440C76}" type="parTrans" cxnId="{ECD2DD74-B5F1-456F-BFF5-DEA0089BE8FD}">
      <dgm:prSet/>
      <dgm:spPr/>
      <dgm:t>
        <a:bodyPr/>
        <a:lstStyle/>
        <a:p>
          <a:endParaRPr lang="en-SG"/>
        </a:p>
      </dgm:t>
    </dgm:pt>
    <dgm:pt modelId="{BF483C9A-14DE-44BF-B9C1-76721B462064}" type="sibTrans" cxnId="{ECD2DD74-B5F1-456F-BFF5-DEA0089BE8FD}">
      <dgm:prSet/>
      <dgm:spPr/>
      <dgm:t>
        <a:bodyPr/>
        <a:lstStyle/>
        <a:p>
          <a:endParaRPr lang="en-SG"/>
        </a:p>
      </dgm:t>
    </dgm:pt>
    <dgm:pt modelId="{42BADF4D-2BEE-4636-ADB6-9DB2DB722912}">
      <dgm:prSet phldrT="[Text]"/>
      <dgm:spPr/>
      <dgm:t>
        <a:bodyPr/>
        <a:lstStyle/>
        <a:p>
          <a:r>
            <a:rPr lang="en-SG" dirty="0"/>
            <a:t>Extract the relevant header &amp; values using the respective HTML tags</a:t>
          </a:r>
        </a:p>
      </dgm:t>
    </dgm:pt>
    <dgm:pt modelId="{4282C1D8-F15E-4775-8880-941E3563CA94}" type="parTrans" cxnId="{8B404071-CA2E-4B8B-8C9F-01BF571EF37E}">
      <dgm:prSet/>
      <dgm:spPr/>
      <dgm:t>
        <a:bodyPr/>
        <a:lstStyle/>
        <a:p>
          <a:endParaRPr lang="en-SG"/>
        </a:p>
      </dgm:t>
    </dgm:pt>
    <dgm:pt modelId="{7C6244F5-232A-46CB-B057-69CFEBB59FB3}" type="sibTrans" cxnId="{8B404071-CA2E-4B8B-8C9F-01BF571EF37E}">
      <dgm:prSet/>
      <dgm:spPr/>
      <dgm:t>
        <a:bodyPr/>
        <a:lstStyle/>
        <a:p>
          <a:endParaRPr lang="en-SG"/>
        </a:p>
      </dgm:t>
    </dgm:pt>
    <dgm:pt modelId="{B811B460-B423-4EE1-B9C9-F0A85933640F}">
      <dgm:prSet phldrT="[Text]"/>
      <dgm:spPr/>
      <dgm:t>
        <a:bodyPr/>
        <a:lstStyle/>
        <a:p>
          <a:r>
            <a:rPr lang="en-SG" dirty="0"/>
            <a:t>Joined the extracted data into a </a:t>
          </a:r>
          <a:r>
            <a:rPr lang="en-SG" dirty="0" err="1"/>
            <a:t>Dataframe</a:t>
          </a:r>
          <a:endParaRPr lang="en-SG" dirty="0"/>
        </a:p>
      </dgm:t>
    </dgm:pt>
    <dgm:pt modelId="{EBDC228A-809A-4483-9CC8-66556B09B9B7}" type="parTrans" cxnId="{1FE2B2ED-660B-417E-9A19-0B82246ED8ED}">
      <dgm:prSet/>
      <dgm:spPr/>
      <dgm:t>
        <a:bodyPr/>
        <a:lstStyle/>
        <a:p>
          <a:endParaRPr lang="en-SG"/>
        </a:p>
      </dgm:t>
    </dgm:pt>
    <dgm:pt modelId="{D83EBD22-9928-4CB5-B3BD-EF22E39B37AB}" type="sibTrans" cxnId="{1FE2B2ED-660B-417E-9A19-0B82246ED8ED}">
      <dgm:prSet/>
      <dgm:spPr/>
      <dgm:t>
        <a:bodyPr/>
        <a:lstStyle/>
        <a:p>
          <a:endParaRPr lang="en-SG"/>
        </a:p>
      </dgm:t>
    </dgm:pt>
    <dgm:pt modelId="{15A1CB87-4DCD-438E-8D22-34A231CC9DAD}" type="pres">
      <dgm:prSet presAssocID="{9B20DB42-7385-4C65-89C8-845A1757ECAC}" presName="diagram" presStyleCnt="0">
        <dgm:presLayoutVars>
          <dgm:dir/>
          <dgm:resizeHandles/>
        </dgm:presLayoutVars>
      </dgm:prSet>
      <dgm:spPr/>
    </dgm:pt>
    <dgm:pt modelId="{5EB09F85-4C44-41DF-BE83-659A2B7BC018}" type="pres">
      <dgm:prSet presAssocID="{F104933A-7635-410D-812B-8FACF6DAD64A}" presName="firstNode" presStyleLbl="node1" presStyleIdx="0" presStyleCnt="3">
        <dgm:presLayoutVars>
          <dgm:bulletEnabled val="1"/>
        </dgm:presLayoutVars>
      </dgm:prSet>
      <dgm:spPr/>
    </dgm:pt>
    <dgm:pt modelId="{85970646-7DCD-41F8-969E-2336D7DFF312}" type="pres">
      <dgm:prSet presAssocID="{BF483C9A-14DE-44BF-B9C1-76721B462064}" presName="sibTrans" presStyleLbl="sibTrans2D1" presStyleIdx="0" presStyleCnt="2"/>
      <dgm:spPr/>
    </dgm:pt>
    <dgm:pt modelId="{2EF20E9A-0997-4561-8F75-CEA27890ECFA}" type="pres">
      <dgm:prSet presAssocID="{42BADF4D-2BEE-4636-ADB6-9DB2DB722912}" presName="middleNode" presStyleCnt="0"/>
      <dgm:spPr/>
    </dgm:pt>
    <dgm:pt modelId="{DF2C03B3-36F5-4A00-BB04-D7678A4999DE}" type="pres">
      <dgm:prSet presAssocID="{42BADF4D-2BEE-4636-ADB6-9DB2DB722912}" presName="padding" presStyleLbl="node1" presStyleIdx="0" presStyleCnt="3"/>
      <dgm:spPr/>
    </dgm:pt>
    <dgm:pt modelId="{E5E82623-868C-4C21-A9D8-E1F54DD70319}" type="pres">
      <dgm:prSet presAssocID="{42BADF4D-2BEE-4636-ADB6-9DB2DB722912}" presName="shape" presStyleLbl="node1" presStyleIdx="1" presStyleCnt="3">
        <dgm:presLayoutVars>
          <dgm:bulletEnabled val="1"/>
        </dgm:presLayoutVars>
      </dgm:prSet>
      <dgm:spPr/>
    </dgm:pt>
    <dgm:pt modelId="{07B7D84F-5801-4929-AA27-DA71610D92CC}" type="pres">
      <dgm:prSet presAssocID="{7C6244F5-232A-46CB-B057-69CFEBB59FB3}" presName="sibTrans" presStyleLbl="sibTrans2D1" presStyleIdx="1" presStyleCnt="2"/>
      <dgm:spPr/>
    </dgm:pt>
    <dgm:pt modelId="{A23E5CF0-A76A-43F0-B1E1-F8547D969F92}" type="pres">
      <dgm:prSet presAssocID="{B811B460-B423-4EE1-B9C9-F0A85933640F}" presName="lastNode" presStyleLbl="node1" presStyleIdx="2" presStyleCnt="3">
        <dgm:presLayoutVars>
          <dgm:bulletEnabled val="1"/>
        </dgm:presLayoutVars>
      </dgm:prSet>
      <dgm:spPr/>
    </dgm:pt>
  </dgm:ptLst>
  <dgm:cxnLst>
    <dgm:cxn modelId="{3F60322E-7780-45A8-BC9F-3D1C5BAB7AE2}" type="presOf" srcId="{BF483C9A-14DE-44BF-B9C1-76721B462064}" destId="{85970646-7DCD-41F8-969E-2336D7DFF312}" srcOrd="0" destOrd="0" presId="urn:microsoft.com/office/officeart/2005/8/layout/bProcess2"/>
    <dgm:cxn modelId="{8B404071-CA2E-4B8B-8C9F-01BF571EF37E}" srcId="{9B20DB42-7385-4C65-89C8-845A1757ECAC}" destId="{42BADF4D-2BEE-4636-ADB6-9DB2DB722912}" srcOrd="1" destOrd="0" parTransId="{4282C1D8-F15E-4775-8880-941E3563CA94}" sibTransId="{7C6244F5-232A-46CB-B057-69CFEBB59FB3}"/>
    <dgm:cxn modelId="{ECD2DD74-B5F1-456F-BFF5-DEA0089BE8FD}" srcId="{9B20DB42-7385-4C65-89C8-845A1757ECAC}" destId="{F104933A-7635-410D-812B-8FACF6DAD64A}" srcOrd="0" destOrd="0" parTransId="{D3D0FA69-F741-437C-9241-EFF494440C76}" sibTransId="{BF483C9A-14DE-44BF-B9C1-76721B462064}"/>
    <dgm:cxn modelId="{F99DA4D2-7CFD-45BB-AD63-6D4459FE477D}" type="presOf" srcId="{B811B460-B423-4EE1-B9C9-F0A85933640F}" destId="{A23E5CF0-A76A-43F0-B1E1-F8547D969F92}" srcOrd="0" destOrd="0" presId="urn:microsoft.com/office/officeart/2005/8/layout/bProcess2"/>
    <dgm:cxn modelId="{F359E6E8-596F-4E54-BB60-5558B14BF98E}" type="presOf" srcId="{7C6244F5-232A-46CB-B057-69CFEBB59FB3}" destId="{07B7D84F-5801-4929-AA27-DA71610D92CC}" srcOrd="0" destOrd="0" presId="urn:microsoft.com/office/officeart/2005/8/layout/bProcess2"/>
    <dgm:cxn modelId="{1FE2B2ED-660B-417E-9A19-0B82246ED8ED}" srcId="{9B20DB42-7385-4C65-89C8-845A1757ECAC}" destId="{B811B460-B423-4EE1-B9C9-F0A85933640F}" srcOrd="2" destOrd="0" parTransId="{EBDC228A-809A-4483-9CC8-66556B09B9B7}" sibTransId="{D83EBD22-9928-4CB5-B3BD-EF22E39B37AB}"/>
    <dgm:cxn modelId="{FFF400EF-16F5-408D-8CD5-891904C007C0}" type="presOf" srcId="{9B20DB42-7385-4C65-89C8-845A1757ECAC}" destId="{15A1CB87-4DCD-438E-8D22-34A231CC9DAD}" srcOrd="0" destOrd="0" presId="urn:microsoft.com/office/officeart/2005/8/layout/bProcess2"/>
    <dgm:cxn modelId="{E97A6AF2-B8D2-4210-8392-551A1C97E3DE}" type="presOf" srcId="{42BADF4D-2BEE-4636-ADB6-9DB2DB722912}" destId="{E5E82623-868C-4C21-A9D8-E1F54DD70319}" srcOrd="0" destOrd="0" presId="urn:microsoft.com/office/officeart/2005/8/layout/bProcess2"/>
    <dgm:cxn modelId="{B7182EF5-5938-47F3-8089-0EE74D928713}" type="presOf" srcId="{F104933A-7635-410D-812B-8FACF6DAD64A}" destId="{5EB09F85-4C44-41DF-BE83-659A2B7BC018}" srcOrd="0" destOrd="0" presId="urn:microsoft.com/office/officeart/2005/8/layout/bProcess2"/>
    <dgm:cxn modelId="{F8319364-4FCE-4316-A2CE-4D61861C8727}" type="presParOf" srcId="{15A1CB87-4DCD-438E-8D22-34A231CC9DAD}" destId="{5EB09F85-4C44-41DF-BE83-659A2B7BC018}" srcOrd="0" destOrd="0" presId="urn:microsoft.com/office/officeart/2005/8/layout/bProcess2"/>
    <dgm:cxn modelId="{EA653F7F-726C-4C9D-886B-A68287C09553}" type="presParOf" srcId="{15A1CB87-4DCD-438E-8D22-34A231CC9DAD}" destId="{85970646-7DCD-41F8-969E-2336D7DFF312}" srcOrd="1" destOrd="0" presId="urn:microsoft.com/office/officeart/2005/8/layout/bProcess2"/>
    <dgm:cxn modelId="{0A4E20E0-EEBD-4CEC-B5B7-9D2304FE2DD8}" type="presParOf" srcId="{15A1CB87-4DCD-438E-8D22-34A231CC9DAD}" destId="{2EF20E9A-0997-4561-8F75-CEA27890ECFA}" srcOrd="2" destOrd="0" presId="urn:microsoft.com/office/officeart/2005/8/layout/bProcess2"/>
    <dgm:cxn modelId="{05388392-821A-42F0-9FD1-F90C1F6DF201}" type="presParOf" srcId="{2EF20E9A-0997-4561-8F75-CEA27890ECFA}" destId="{DF2C03B3-36F5-4A00-BB04-D7678A4999DE}" srcOrd="0" destOrd="0" presId="urn:microsoft.com/office/officeart/2005/8/layout/bProcess2"/>
    <dgm:cxn modelId="{F17D92FF-794B-40CF-AA53-9A037677FA1C}" type="presParOf" srcId="{2EF20E9A-0997-4561-8F75-CEA27890ECFA}" destId="{E5E82623-868C-4C21-A9D8-E1F54DD70319}" srcOrd="1" destOrd="0" presId="urn:microsoft.com/office/officeart/2005/8/layout/bProcess2"/>
    <dgm:cxn modelId="{204B61CC-C4BE-435F-9B3B-FCE07C410346}" type="presParOf" srcId="{15A1CB87-4DCD-438E-8D22-34A231CC9DAD}" destId="{07B7D84F-5801-4929-AA27-DA71610D92CC}" srcOrd="3" destOrd="0" presId="urn:microsoft.com/office/officeart/2005/8/layout/bProcess2"/>
    <dgm:cxn modelId="{A7479ABB-B53C-4BCE-9AC5-1652E1684025}" type="presParOf" srcId="{15A1CB87-4DCD-438E-8D22-34A231CC9DAD}" destId="{A23E5CF0-A76A-43F0-B1E1-F8547D969F92}" srcOrd="4" destOrd="0" presId="urn:microsoft.com/office/officeart/2005/8/layout/b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2BEF542-1ADA-4A54-8F38-2F0FA5FD5283}"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SG"/>
        </a:p>
      </dgm:t>
    </dgm:pt>
    <dgm:pt modelId="{4DDD2E34-C961-49BA-89AE-5B03B4D1FEE1}">
      <dgm:prSet phldrT="[Text]"/>
      <dgm:spPr/>
      <dgm:t>
        <a:bodyPr/>
        <a:lstStyle/>
        <a:p>
          <a:r>
            <a:rPr lang="en-SG" dirty="0"/>
            <a:t>Load the csv file into Pandas </a:t>
          </a:r>
          <a:r>
            <a:rPr lang="en-SG" dirty="0" err="1"/>
            <a:t>DataFrame</a:t>
          </a:r>
          <a:endParaRPr lang="en-SG" dirty="0"/>
        </a:p>
      </dgm:t>
    </dgm:pt>
    <dgm:pt modelId="{AC05CF76-6E2A-4125-808C-FF7BF98F9C86}" type="parTrans" cxnId="{217E451A-49A6-4075-830E-C5A3362AE985}">
      <dgm:prSet/>
      <dgm:spPr/>
      <dgm:t>
        <a:bodyPr/>
        <a:lstStyle/>
        <a:p>
          <a:endParaRPr lang="en-SG"/>
        </a:p>
      </dgm:t>
    </dgm:pt>
    <dgm:pt modelId="{781D34A8-29E2-45C4-B5DD-DB50C2738181}" type="sibTrans" cxnId="{217E451A-49A6-4075-830E-C5A3362AE985}">
      <dgm:prSet/>
      <dgm:spPr/>
      <dgm:t>
        <a:bodyPr/>
        <a:lstStyle/>
        <a:p>
          <a:endParaRPr lang="en-SG"/>
        </a:p>
      </dgm:t>
    </dgm:pt>
    <dgm:pt modelId="{F7EDA507-E8EA-4AC5-AAA7-09BD54EC216A}">
      <dgm:prSet phldrT="[Text]"/>
      <dgm:spPr/>
      <dgm:t>
        <a:bodyPr/>
        <a:lstStyle/>
        <a:p>
          <a:r>
            <a:rPr lang="en-SG" dirty="0"/>
            <a:t>Verify if there is null or missing values.</a:t>
          </a:r>
        </a:p>
      </dgm:t>
    </dgm:pt>
    <dgm:pt modelId="{5FD8C3E4-157C-4427-802B-BE435640A5F3}" type="parTrans" cxnId="{CCA5862B-AB0A-40BE-A9EF-01D0C9B5EE94}">
      <dgm:prSet/>
      <dgm:spPr/>
      <dgm:t>
        <a:bodyPr/>
        <a:lstStyle/>
        <a:p>
          <a:endParaRPr lang="en-SG"/>
        </a:p>
      </dgm:t>
    </dgm:pt>
    <dgm:pt modelId="{37C0287D-4D33-4CFA-B72A-0ED256ACA704}" type="sibTrans" cxnId="{CCA5862B-AB0A-40BE-A9EF-01D0C9B5EE94}">
      <dgm:prSet/>
      <dgm:spPr/>
      <dgm:t>
        <a:bodyPr/>
        <a:lstStyle/>
        <a:p>
          <a:endParaRPr lang="en-SG"/>
        </a:p>
      </dgm:t>
    </dgm:pt>
    <dgm:pt modelId="{19730833-4783-4244-A9BC-A1D48FDEC94C}">
      <dgm:prSet phldrT="[Text]"/>
      <dgm:spPr/>
      <dgm:t>
        <a:bodyPr/>
        <a:lstStyle/>
        <a:p>
          <a:r>
            <a:rPr lang="en-SG" b="0" i="0" dirty="0"/>
            <a:t>Identify which columns are numerical and categorical</a:t>
          </a:r>
          <a:endParaRPr lang="en-SG" dirty="0"/>
        </a:p>
      </dgm:t>
    </dgm:pt>
    <dgm:pt modelId="{4C334765-DDC3-4AD3-ABF1-9BAF4A802191}" type="parTrans" cxnId="{008DD44D-4B21-4EBA-B78C-890B8C90F070}">
      <dgm:prSet/>
      <dgm:spPr/>
      <dgm:t>
        <a:bodyPr/>
        <a:lstStyle/>
        <a:p>
          <a:endParaRPr lang="en-SG"/>
        </a:p>
      </dgm:t>
    </dgm:pt>
    <dgm:pt modelId="{1C91A877-4F7B-4D5B-8BD8-6EF6EA634187}" type="sibTrans" cxnId="{008DD44D-4B21-4EBA-B78C-890B8C90F070}">
      <dgm:prSet/>
      <dgm:spPr/>
      <dgm:t>
        <a:bodyPr/>
        <a:lstStyle/>
        <a:p>
          <a:endParaRPr lang="en-SG"/>
        </a:p>
      </dgm:t>
    </dgm:pt>
    <dgm:pt modelId="{D187C992-2F9E-49D4-8617-2599F545C71C}">
      <dgm:prSet phldrT="[Text]"/>
      <dgm:spPr/>
      <dgm:t>
        <a:bodyPr/>
        <a:lstStyle/>
        <a:p>
          <a:r>
            <a:rPr lang="en-SG" b="0" i="0" dirty="0"/>
            <a:t>Calculate the key figures for each category</a:t>
          </a:r>
          <a:endParaRPr lang="en-SG" b="0" dirty="0"/>
        </a:p>
      </dgm:t>
    </dgm:pt>
    <dgm:pt modelId="{4142E7BF-2E65-47F8-B0B0-74FDE159C2AD}" type="parTrans" cxnId="{5A894EB4-C2CF-4BD4-8219-6231C92AF57E}">
      <dgm:prSet/>
      <dgm:spPr/>
      <dgm:t>
        <a:bodyPr/>
        <a:lstStyle/>
        <a:p>
          <a:endParaRPr lang="en-SG"/>
        </a:p>
      </dgm:t>
    </dgm:pt>
    <dgm:pt modelId="{8320D5D8-27A5-48FF-9459-BFA896BD380A}" type="sibTrans" cxnId="{5A894EB4-C2CF-4BD4-8219-6231C92AF57E}">
      <dgm:prSet/>
      <dgm:spPr/>
      <dgm:t>
        <a:bodyPr/>
        <a:lstStyle/>
        <a:p>
          <a:endParaRPr lang="en-SG"/>
        </a:p>
      </dgm:t>
    </dgm:pt>
    <dgm:pt modelId="{05178B54-7C73-4EF6-B22D-D6648F9CFF26}">
      <dgm:prSet phldrT="[Text]"/>
      <dgm:spPr/>
      <dgm:t>
        <a:bodyPr/>
        <a:lstStyle/>
        <a:p>
          <a:r>
            <a:rPr lang="en-SG" dirty="0"/>
            <a:t>Create new column that use numeric to represent the success or fail of an launch</a:t>
          </a:r>
        </a:p>
      </dgm:t>
    </dgm:pt>
    <dgm:pt modelId="{56E238AF-6335-450A-B0C6-FE046A042C83}" type="parTrans" cxnId="{6715D281-F5D7-4CA8-B054-F2D01987678E}">
      <dgm:prSet/>
      <dgm:spPr/>
      <dgm:t>
        <a:bodyPr/>
        <a:lstStyle/>
        <a:p>
          <a:endParaRPr lang="en-SG"/>
        </a:p>
      </dgm:t>
    </dgm:pt>
    <dgm:pt modelId="{0D8FD9B7-168C-4830-A4DE-2ACDA9F164CB}" type="sibTrans" cxnId="{6715D281-F5D7-4CA8-B054-F2D01987678E}">
      <dgm:prSet/>
      <dgm:spPr/>
      <dgm:t>
        <a:bodyPr/>
        <a:lstStyle/>
        <a:p>
          <a:endParaRPr lang="en-SG"/>
        </a:p>
      </dgm:t>
    </dgm:pt>
    <dgm:pt modelId="{535E1EBA-7553-447D-BCFC-11C5A4F428F6}" type="pres">
      <dgm:prSet presAssocID="{12BEF542-1ADA-4A54-8F38-2F0FA5FD5283}" presName="diagram" presStyleCnt="0">
        <dgm:presLayoutVars>
          <dgm:dir/>
          <dgm:resizeHandles/>
        </dgm:presLayoutVars>
      </dgm:prSet>
      <dgm:spPr/>
    </dgm:pt>
    <dgm:pt modelId="{7E5BF0E8-51C0-4589-AEB9-441ADAF60CAE}" type="pres">
      <dgm:prSet presAssocID="{4DDD2E34-C961-49BA-89AE-5B03B4D1FEE1}" presName="firstNode" presStyleLbl="node1" presStyleIdx="0" presStyleCnt="5">
        <dgm:presLayoutVars>
          <dgm:bulletEnabled val="1"/>
        </dgm:presLayoutVars>
      </dgm:prSet>
      <dgm:spPr/>
    </dgm:pt>
    <dgm:pt modelId="{66D8C511-2619-43B7-B446-9B9E0A793C1D}" type="pres">
      <dgm:prSet presAssocID="{781D34A8-29E2-45C4-B5DD-DB50C2738181}" presName="sibTrans" presStyleLbl="sibTrans2D1" presStyleIdx="0" presStyleCnt="4"/>
      <dgm:spPr/>
    </dgm:pt>
    <dgm:pt modelId="{75C4032E-1706-4A89-8D56-3E267D554D4F}" type="pres">
      <dgm:prSet presAssocID="{F7EDA507-E8EA-4AC5-AAA7-09BD54EC216A}" presName="middleNode" presStyleCnt="0"/>
      <dgm:spPr/>
    </dgm:pt>
    <dgm:pt modelId="{D091F665-16F7-4E83-901F-5FF41B6777D1}" type="pres">
      <dgm:prSet presAssocID="{F7EDA507-E8EA-4AC5-AAA7-09BD54EC216A}" presName="padding" presStyleLbl="node1" presStyleIdx="0" presStyleCnt="5"/>
      <dgm:spPr/>
    </dgm:pt>
    <dgm:pt modelId="{7F22E749-3514-40DA-99BF-5D419F01DB9B}" type="pres">
      <dgm:prSet presAssocID="{F7EDA507-E8EA-4AC5-AAA7-09BD54EC216A}" presName="shape" presStyleLbl="node1" presStyleIdx="1" presStyleCnt="5">
        <dgm:presLayoutVars>
          <dgm:bulletEnabled val="1"/>
        </dgm:presLayoutVars>
      </dgm:prSet>
      <dgm:spPr/>
    </dgm:pt>
    <dgm:pt modelId="{863EDF8D-09AA-4AD2-BD8E-C819A4BF32A3}" type="pres">
      <dgm:prSet presAssocID="{37C0287D-4D33-4CFA-B72A-0ED256ACA704}" presName="sibTrans" presStyleLbl="sibTrans2D1" presStyleIdx="1" presStyleCnt="4"/>
      <dgm:spPr/>
    </dgm:pt>
    <dgm:pt modelId="{CF0D45B8-2C42-413A-8816-82785CE84739}" type="pres">
      <dgm:prSet presAssocID="{19730833-4783-4244-A9BC-A1D48FDEC94C}" presName="middleNode" presStyleCnt="0"/>
      <dgm:spPr/>
    </dgm:pt>
    <dgm:pt modelId="{6A631A63-C249-486B-99BD-6E96FEFA92B7}" type="pres">
      <dgm:prSet presAssocID="{19730833-4783-4244-A9BC-A1D48FDEC94C}" presName="padding" presStyleLbl="node1" presStyleIdx="1" presStyleCnt="5"/>
      <dgm:spPr/>
    </dgm:pt>
    <dgm:pt modelId="{561568C3-4FEA-417D-AF72-DF1E0B4C16AB}" type="pres">
      <dgm:prSet presAssocID="{19730833-4783-4244-A9BC-A1D48FDEC94C}" presName="shape" presStyleLbl="node1" presStyleIdx="2" presStyleCnt="5">
        <dgm:presLayoutVars>
          <dgm:bulletEnabled val="1"/>
        </dgm:presLayoutVars>
      </dgm:prSet>
      <dgm:spPr/>
    </dgm:pt>
    <dgm:pt modelId="{DCBDBE16-817F-44B1-872B-0F24A7AB254B}" type="pres">
      <dgm:prSet presAssocID="{1C91A877-4F7B-4D5B-8BD8-6EF6EA634187}" presName="sibTrans" presStyleLbl="sibTrans2D1" presStyleIdx="2" presStyleCnt="4"/>
      <dgm:spPr/>
    </dgm:pt>
    <dgm:pt modelId="{B9AF971D-08D4-4241-896D-9800F5508B97}" type="pres">
      <dgm:prSet presAssocID="{D187C992-2F9E-49D4-8617-2599F545C71C}" presName="middleNode" presStyleCnt="0"/>
      <dgm:spPr/>
    </dgm:pt>
    <dgm:pt modelId="{4F75A372-DBD6-4F0A-8CAF-A8F757ECADFC}" type="pres">
      <dgm:prSet presAssocID="{D187C992-2F9E-49D4-8617-2599F545C71C}" presName="padding" presStyleLbl="node1" presStyleIdx="2" presStyleCnt="5"/>
      <dgm:spPr/>
    </dgm:pt>
    <dgm:pt modelId="{CA937964-289B-4A0D-9727-04E047FEEF2C}" type="pres">
      <dgm:prSet presAssocID="{D187C992-2F9E-49D4-8617-2599F545C71C}" presName="shape" presStyleLbl="node1" presStyleIdx="3" presStyleCnt="5">
        <dgm:presLayoutVars>
          <dgm:bulletEnabled val="1"/>
        </dgm:presLayoutVars>
      </dgm:prSet>
      <dgm:spPr/>
    </dgm:pt>
    <dgm:pt modelId="{AB03D7D8-F646-4CF6-BDEB-BC628E4BF3EB}" type="pres">
      <dgm:prSet presAssocID="{8320D5D8-27A5-48FF-9459-BFA896BD380A}" presName="sibTrans" presStyleLbl="sibTrans2D1" presStyleIdx="3" presStyleCnt="4"/>
      <dgm:spPr/>
    </dgm:pt>
    <dgm:pt modelId="{2417D713-5419-4AE3-AD38-BEB46F134026}" type="pres">
      <dgm:prSet presAssocID="{05178B54-7C73-4EF6-B22D-D6648F9CFF26}" presName="lastNode" presStyleLbl="node1" presStyleIdx="4" presStyleCnt="5">
        <dgm:presLayoutVars>
          <dgm:bulletEnabled val="1"/>
        </dgm:presLayoutVars>
      </dgm:prSet>
      <dgm:spPr/>
    </dgm:pt>
  </dgm:ptLst>
  <dgm:cxnLst>
    <dgm:cxn modelId="{217E451A-49A6-4075-830E-C5A3362AE985}" srcId="{12BEF542-1ADA-4A54-8F38-2F0FA5FD5283}" destId="{4DDD2E34-C961-49BA-89AE-5B03B4D1FEE1}" srcOrd="0" destOrd="0" parTransId="{AC05CF76-6E2A-4125-808C-FF7BF98F9C86}" sibTransId="{781D34A8-29E2-45C4-B5DD-DB50C2738181}"/>
    <dgm:cxn modelId="{CCA5862B-AB0A-40BE-A9EF-01D0C9B5EE94}" srcId="{12BEF542-1ADA-4A54-8F38-2F0FA5FD5283}" destId="{F7EDA507-E8EA-4AC5-AAA7-09BD54EC216A}" srcOrd="1" destOrd="0" parTransId="{5FD8C3E4-157C-4427-802B-BE435640A5F3}" sibTransId="{37C0287D-4D33-4CFA-B72A-0ED256ACA704}"/>
    <dgm:cxn modelId="{6ECD5237-C42F-45F5-99A0-D8CB4ADAA938}" type="presOf" srcId="{D187C992-2F9E-49D4-8617-2599F545C71C}" destId="{CA937964-289B-4A0D-9727-04E047FEEF2C}" srcOrd="0" destOrd="0" presId="urn:microsoft.com/office/officeart/2005/8/layout/bProcess2"/>
    <dgm:cxn modelId="{FF087A63-0D97-49E9-A39A-D48E3789A5E1}" type="presOf" srcId="{8320D5D8-27A5-48FF-9459-BFA896BD380A}" destId="{AB03D7D8-F646-4CF6-BDEB-BC628E4BF3EB}" srcOrd="0" destOrd="0" presId="urn:microsoft.com/office/officeart/2005/8/layout/bProcess2"/>
    <dgm:cxn modelId="{05869546-F33F-48C2-87C9-638B58097174}" type="presOf" srcId="{19730833-4783-4244-A9BC-A1D48FDEC94C}" destId="{561568C3-4FEA-417D-AF72-DF1E0B4C16AB}" srcOrd="0" destOrd="0" presId="urn:microsoft.com/office/officeart/2005/8/layout/bProcess2"/>
    <dgm:cxn modelId="{E61AE067-D429-4033-94A2-EE535A6A876D}" type="presOf" srcId="{F7EDA507-E8EA-4AC5-AAA7-09BD54EC216A}" destId="{7F22E749-3514-40DA-99BF-5D419F01DB9B}" srcOrd="0" destOrd="0" presId="urn:microsoft.com/office/officeart/2005/8/layout/bProcess2"/>
    <dgm:cxn modelId="{008DD44D-4B21-4EBA-B78C-890B8C90F070}" srcId="{12BEF542-1ADA-4A54-8F38-2F0FA5FD5283}" destId="{19730833-4783-4244-A9BC-A1D48FDEC94C}" srcOrd="2" destOrd="0" parTransId="{4C334765-DDC3-4AD3-ABF1-9BAF4A802191}" sibTransId="{1C91A877-4F7B-4D5B-8BD8-6EF6EA634187}"/>
    <dgm:cxn modelId="{634B927A-6D6D-4920-927A-EFED6B747D88}" type="presOf" srcId="{1C91A877-4F7B-4D5B-8BD8-6EF6EA634187}" destId="{DCBDBE16-817F-44B1-872B-0F24A7AB254B}" srcOrd="0" destOrd="0" presId="urn:microsoft.com/office/officeart/2005/8/layout/bProcess2"/>
    <dgm:cxn modelId="{B69EDB7B-B5D4-442B-9ADC-9C21B93630A8}" type="presOf" srcId="{4DDD2E34-C961-49BA-89AE-5B03B4D1FEE1}" destId="{7E5BF0E8-51C0-4589-AEB9-441ADAF60CAE}" srcOrd="0" destOrd="0" presId="urn:microsoft.com/office/officeart/2005/8/layout/bProcess2"/>
    <dgm:cxn modelId="{FCF8827C-FF7A-4DC0-88B8-76971A0FBE8B}" type="presOf" srcId="{12BEF542-1ADA-4A54-8F38-2F0FA5FD5283}" destId="{535E1EBA-7553-447D-BCFC-11C5A4F428F6}" srcOrd="0" destOrd="0" presId="urn:microsoft.com/office/officeart/2005/8/layout/bProcess2"/>
    <dgm:cxn modelId="{6715D281-F5D7-4CA8-B054-F2D01987678E}" srcId="{12BEF542-1ADA-4A54-8F38-2F0FA5FD5283}" destId="{05178B54-7C73-4EF6-B22D-D6648F9CFF26}" srcOrd="4" destOrd="0" parTransId="{56E238AF-6335-450A-B0C6-FE046A042C83}" sibTransId="{0D8FD9B7-168C-4830-A4DE-2ACDA9F164CB}"/>
    <dgm:cxn modelId="{16EEE386-58A7-4D1E-957D-D1234EEE9368}" type="presOf" srcId="{05178B54-7C73-4EF6-B22D-D6648F9CFF26}" destId="{2417D713-5419-4AE3-AD38-BEB46F134026}" srcOrd="0" destOrd="0" presId="urn:microsoft.com/office/officeart/2005/8/layout/bProcess2"/>
    <dgm:cxn modelId="{A7CFC599-E706-4A9A-85F5-E5F424CC1276}" type="presOf" srcId="{37C0287D-4D33-4CFA-B72A-0ED256ACA704}" destId="{863EDF8D-09AA-4AD2-BD8E-C819A4BF32A3}" srcOrd="0" destOrd="0" presId="urn:microsoft.com/office/officeart/2005/8/layout/bProcess2"/>
    <dgm:cxn modelId="{5A894EB4-C2CF-4BD4-8219-6231C92AF57E}" srcId="{12BEF542-1ADA-4A54-8F38-2F0FA5FD5283}" destId="{D187C992-2F9E-49D4-8617-2599F545C71C}" srcOrd="3" destOrd="0" parTransId="{4142E7BF-2E65-47F8-B0B0-74FDE159C2AD}" sibTransId="{8320D5D8-27A5-48FF-9459-BFA896BD380A}"/>
    <dgm:cxn modelId="{5BD509D0-A2BC-44DE-9A17-E9B6A842C11E}" type="presOf" srcId="{781D34A8-29E2-45C4-B5DD-DB50C2738181}" destId="{66D8C511-2619-43B7-B446-9B9E0A793C1D}" srcOrd="0" destOrd="0" presId="urn:microsoft.com/office/officeart/2005/8/layout/bProcess2"/>
    <dgm:cxn modelId="{97CAA3CE-2F7E-415A-AB0E-09D423615EF7}" type="presParOf" srcId="{535E1EBA-7553-447D-BCFC-11C5A4F428F6}" destId="{7E5BF0E8-51C0-4589-AEB9-441ADAF60CAE}" srcOrd="0" destOrd="0" presId="urn:microsoft.com/office/officeart/2005/8/layout/bProcess2"/>
    <dgm:cxn modelId="{2C2D0446-028F-477B-BC48-A6D0F96B9B43}" type="presParOf" srcId="{535E1EBA-7553-447D-BCFC-11C5A4F428F6}" destId="{66D8C511-2619-43B7-B446-9B9E0A793C1D}" srcOrd="1" destOrd="0" presId="urn:microsoft.com/office/officeart/2005/8/layout/bProcess2"/>
    <dgm:cxn modelId="{C6EDB97A-8EDD-4455-A3CF-59F8CF4AD670}" type="presParOf" srcId="{535E1EBA-7553-447D-BCFC-11C5A4F428F6}" destId="{75C4032E-1706-4A89-8D56-3E267D554D4F}" srcOrd="2" destOrd="0" presId="urn:microsoft.com/office/officeart/2005/8/layout/bProcess2"/>
    <dgm:cxn modelId="{2A83750F-D7C5-4651-AAF7-6730B3E0FACB}" type="presParOf" srcId="{75C4032E-1706-4A89-8D56-3E267D554D4F}" destId="{D091F665-16F7-4E83-901F-5FF41B6777D1}" srcOrd="0" destOrd="0" presId="urn:microsoft.com/office/officeart/2005/8/layout/bProcess2"/>
    <dgm:cxn modelId="{84C04654-1B68-4538-8AF5-2054C37D12BA}" type="presParOf" srcId="{75C4032E-1706-4A89-8D56-3E267D554D4F}" destId="{7F22E749-3514-40DA-99BF-5D419F01DB9B}" srcOrd="1" destOrd="0" presId="urn:microsoft.com/office/officeart/2005/8/layout/bProcess2"/>
    <dgm:cxn modelId="{28AA5B3E-6C37-4A6F-BE1C-F1E47810F856}" type="presParOf" srcId="{535E1EBA-7553-447D-BCFC-11C5A4F428F6}" destId="{863EDF8D-09AA-4AD2-BD8E-C819A4BF32A3}" srcOrd="3" destOrd="0" presId="urn:microsoft.com/office/officeart/2005/8/layout/bProcess2"/>
    <dgm:cxn modelId="{4E8DF29E-D188-401D-BF51-B8EA7451E8CA}" type="presParOf" srcId="{535E1EBA-7553-447D-BCFC-11C5A4F428F6}" destId="{CF0D45B8-2C42-413A-8816-82785CE84739}" srcOrd="4" destOrd="0" presId="urn:microsoft.com/office/officeart/2005/8/layout/bProcess2"/>
    <dgm:cxn modelId="{7EEC4F9A-7C32-4C67-854A-5212A26D9ED6}" type="presParOf" srcId="{CF0D45B8-2C42-413A-8816-82785CE84739}" destId="{6A631A63-C249-486B-99BD-6E96FEFA92B7}" srcOrd="0" destOrd="0" presId="urn:microsoft.com/office/officeart/2005/8/layout/bProcess2"/>
    <dgm:cxn modelId="{9DFBBFCA-EF59-43EC-A46F-3E0794B965DF}" type="presParOf" srcId="{CF0D45B8-2C42-413A-8816-82785CE84739}" destId="{561568C3-4FEA-417D-AF72-DF1E0B4C16AB}" srcOrd="1" destOrd="0" presId="urn:microsoft.com/office/officeart/2005/8/layout/bProcess2"/>
    <dgm:cxn modelId="{3B4EA8BC-0758-4B44-91F8-93757AED73FD}" type="presParOf" srcId="{535E1EBA-7553-447D-BCFC-11C5A4F428F6}" destId="{DCBDBE16-817F-44B1-872B-0F24A7AB254B}" srcOrd="5" destOrd="0" presId="urn:microsoft.com/office/officeart/2005/8/layout/bProcess2"/>
    <dgm:cxn modelId="{4522A4EB-949C-4536-A618-7B04198655B2}" type="presParOf" srcId="{535E1EBA-7553-447D-BCFC-11C5A4F428F6}" destId="{B9AF971D-08D4-4241-896D-9800F5508B97}" srcOrd="6" destOrd="0" presId="urn:microsoft.com/office/officeart/2005/8/layout/bProcess2"/>
    <dgm:cxn modelId="{5D48F175-4840-4651-ACB5-E5763F8CD27F}" type="presParOf" srcId="{B9AF971D-08D4-4241-896D-9800F5508B97}" destId="{4F75A372-DBD6-4F0A-8CAF-A8F757ECADFC}" srcOrd="0" destOrd="0" presId="urn:microsoft.com/office/officeart/2005/8/layout/bProcess2"/>
    <dgm:cxn modelId="{7661B071-0088-4F0B-8495-FB78CA585304}" type="presParOf" srcId="{B9AF971D-08D4-4241-896D-9800F5508B97}" destId="{CA937964-289B-4A0D-9727-04E047FEEF2C}" srcOrd="1" destOrd="0" presId="urn:microsoft.com/office/officeart/2005/8/layout/bProcess2"/>
    <dgm:cxn modelId="{72AB86C4-5EEC-409A-A4F6-DD51E0709FBE}" type="presParOf" srcId="{535E1EBA-7553-447D-BCFC-11C5A4F428F6}" destId="{AB03D7D8-F646-4CF6-BDEB-BC628E4BF3EB}" srcOrd="7" destOrd="0" presId="urn:microsoft.com/office/officeart/2005/8/layout/bProcess2"/>
    <dgm:cxn modelId="{D623EA71-A9D1-4F58-B2BC-4A1095939631}" type="presParOf" srcId="{535E1EBA-7553-447D-BCFC-11C5A4F428F6}" destId="{2417D713-5419-4AE3-AD38-BEB46F134026}" srcOrd="8" destOrd="0" presId="urn:microsoft.com/office/officeart/2005/8/layout/b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B09F85-4C44-41DF-BE83-659A2B7BC018}">
      <dsp:nvSpPr>
        <dsp:cNvPr id="0" name=""/>
        <dsp:cNvSpPr/>
      </dsp:nvSpPr>
      <dsp:spPr>
        <a:xfrm>
          <a:off x="525051" y="439"/>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SG" sz="1600" kern="1200" dirty="0"/>
            <a:t>Call API to retrieve then parse the data</a:t>
          </a:r>
        </a:p>
      </dsp:txBody>
      <dsp:txXfrm>
        <a:off x="718894" y="194282"/>
        <a:ext cx="935955" cy="935955"/>
      </dsp:txXfrm>
    </dsp:sp>
    <dsp:sp modelId="{85970646-7DCD-41F8-969E-2336D7DFF312}">
      <dsp:nvSpPr>
        <dsp:cNvPr id="0" name=""/>
        <dsp:cNvSpPr/>
      </dsp:nvSpPr>
      <dsp:spPr>
        <a:xfrm rot="10800000">
          <a:off x="955235" y="1494995"/>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4255A3F-3E03-481E-8FD6-9DD8D5581279}">
      <dsp:nvSpPr>
        <dsp:cNvPr id="0" name=""/>
        <dsp:cNvSpPr/>
      </dsp:nvSpPr>
      <dsp:spPr>
        <a:xfrm>
          <a:off x="745438" y="2007741"/>
          <a:ext cx="882868" cy="8828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SG" sz="900" kern="1200" dirty="0"/>
            <a:t>Filter the data to include only Falcon 9</a:t>
          </a:r>
        </a:p>
      </dsp:txBody>
      <dsp:txXfrm>
        <a:off x="874731" y="2137034"/>
        <a:ext cx="624282" cy="624282"/>
      </dsp:txXfrm>
    </dsp:sp>
    <dsp:sp modelId="{A2591915-952D-4005-9295-FED5AF595562}">
      <dsp:nvSpPr>
        <dsp:cNvPr id="0" name=""/>
        <dsp:cNvSpPr/>
      </dsp:nvSpPr>
      <dsp:spPr>
        <a:xfrm rot="10800000">
          <a:off x="955235" y="3061524"/>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209044D-89A7-49C1-89ED-C9002A33DD9E}">
      <dsp:nvSpPr>
        <dsp:cNvPr id="0" name=""/>
        <dsp:cNvSpPr/>
      </dsp:nvSpPr>
      <dsp:spPr>
        <a:xfrm>
          <a:off x="525051" y="3574270"/>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SG" sz="1600" kern="1200" dirty="0"/>
            <a:t>Dealing with the missing values</a:t>
          </a:r>
        </a:p>
      </dsp:txBody>
      <dsp:txXfrm>
        <a:off x="718894" y="3768113"/>
        <a:ext cx="935955" cy="9359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B09F85-4C44-41DF-BE83-659A2B7BC018}">
      <dsp:nvSpPr>
        <dsp:cNvPr id="0" name=""/>
        <dsp:cNvSpPr/>
      </dsp:nvSpPr>
      <dsp:spPr>
        <a:xfrm>
          <a:off x="525051" y="439"/>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SG" sz="1200" kern="1200" dirty="0"/>
            <a:t>Retrieve the wiki page content using </a:t>
          </a:r>
          <a:r>
            <a:rPr lang="en-SG" sz="1200" kern="1200" dirty="0" err="1"/>
            <a:t>beautifulsoup</a:t>
          </a:r>
          <a:endParaRPr lang="en-SG" sz="1200" kern="1200" dirty="0"/>
        </a:p>
      </dsp:txBody>
      <dsp:txXfrm>
        <a:off x="718894" y="194282"/>
        <a:ext cx="935955" cy="935955"/>
      </dsp:txXfrm>
    </dsp:sp>
    <dsp:sp modelId="{85970646-7DCD-41F8-969E-2336D7DFF312}">
      <dsp:nvSpPr>
        <dsp:cNvPr id="0" name=""/>
        <dsp:cNvSpPr/>
      </dsp:nvSpPr>
      <dsp:spPr>
        <a:xfrm rot="10800000">
          <a:off x="955235" y="1494995"/>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5E82623-868C-4C21-A9D8-E1F54DD70319}">
      <dsp:nvSpPr>
        <dsp:cNvPr id="0" name=""/>
        <dsp:cNvSpPr/>
      </dsp:nvSpPr>
      <dsp:spPr>
        <a:xfrm>
          <a:off x="745438" y="2007741"/>
          <a:ext cx="882868" cy="8828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311150">
            <a:lnSpc>
              <a:spcPct val="90000"/>
            </a:lnSpc>
            <a:spcBef>
              <a:spcPct val="0"/>
            </a:spcBef>
            <a:spcAft>
              <a:spcPct val="35000"/>
            </a:spcAft>
            <a:buNone/>
          </a:pPr>
          <a:r>
            <a:rPr lang="en-SG" sz="700" kern="1200" dirty="0"/>
            <a:t>Extract the relevant header &amp; values using the respective HTML tags</a:t>
          </a:r>
        </a:p>
      </dsp:txBody>
      <dsp:txXfrm>
        <a:off x="874731" y="2137034"/>
        <a:ext cx="624282" cy="624282"/>
      </dsp:txXfrm>
    </dsp:sp>
    <dsp:sp modelId="{07B7D84F-5801-4929-AA27-DA71610D92CC}">
      <dsp:nvSpPr>
        <dsp:cNvPr id="0" name=""/>
        <dsp:cNvSpPr/>
      </dsp:nvSpPr>
      <dsp:spPr>
        <a:xfrm rot="10800000">
          <a:off x="955235" y="3061524"/>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23E5CF0-A76A-43F0-B1E1-F8547D969F92}">
      <dsp:nvSpPr>
        <dsp:cNvPr id="0" name=""/>
        <dsp:cNvSpPr/>
      </dsp:nvSpPr>
      <dsp:spPr>
        <a:xfrm>
          <a:off x="525051" y="3574270"/>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SG" sz="1200" kern="1200" dirty="0"/>
            <a:t>Joined the extracted data into a </a:t>
          </a:r>
          <a:r>
            <a:rPr lang="en-SG" sz="1200" kern="1200" dirty="0" err="1"/>
            <a:t>Dataframe</a:t>
          </a:r>
          <a:endParaRPr lang="en-SG" sz="1200" kern="1200" dirty="0"/>
        </a:p>
      </dsp:txBody>
      <dsp:txXfrm>
        <a:off x="718894" y="3768113"/>
        <a:ext cx="935955" cy="93595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5BF0E8-51C0-4589-AEB9-441ADAF60CAE}">
      <dsp:nvSpPr>
        <dsp:cNvPr id="0" name=""/>
        <dsp:cNvSpPr/>
      </dsp:nvSpPr>
      <dsp:spPr>
        <a:xfrm>
          <a:off x="1146" y="690659"/>
          <a:ext cx="1341099" cy="134109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SG" sz="1000" kern="1200" dirty="0"/>
            <a:t>Load the csv file into Pandas </a:t>
          </a:r>
          <a:r>
            <a:rPr lang="en-SG" sz="1000" kern="1200" dirty="0" err="1"/>
            <a:t>DataFrame</a:t>
          </a:r>
          <a:endParaRPr lang="en-SG" sz="1000" kern="1200" dirty="0"/>
        </a:p>
      </dsp:txBody>
      <dsp:txXfrm>
        <a:off x="197545" y="887058"/>
        <a:ext cx="948301" cy="948301"/>
      </dsp:txXfrm>
    </dsp:sp>
    <dsp:sp modelId="{66D8C511-2619-43B7-B446-9B9E0A793C1D}">
      <dsp:nvSpPr>
        <dsp:cNvPr id="0" name=""/>
        <dsp:cNvSpPr/>
      </dsp:nvSpPr>
      <dsp:spPr>
        <a:xfrm rot="5400000">
          <a:off x="1567882"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F22E749-3514-40DA-99BF-5D419F01DB9B}">
      <dsp:nvSpPr>
        <dsp:cNvPr id="0" name=""/>
        <dsp:cNvSpPr/>
      </dsp:nvSpPr>
      <dsp:spPr>
        <a:xfrm>
          <a:off x="2236088" y="913952"/>
          <a:ext cx="894513" cy="89451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SG" sz="800" kern="1200" dirty="0"/>
            <a:t>Verify if there is null or missing values.</a:t>
          </a:r>
        </a:p>
      </dsp:txBody>
      <dsp:txXfrm>
        <a:off x="2367086" y="1044950"/>
        <a:ext cx="632517" cy="632517"/>
      </dsp:txXfrm>
    </dsp:sp>
    <dsp:sp modelId="{863EDF8D-09AA-4AD2-BD8E-C819A4BF32A3}">
      <dsp:nvSpPr>
        <dsp:cNvPr id="0" name=""/>
        <dsp:cNvSpPr/>
      </dsp:nvSpPr>
      <dsp:spPr>
        <a:xfrm rot="5400000">
          <a:off x="3467885"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61568C3-4FEA-417D-AF72-DF1E0B4C16AB}">
      <dsp:nvSpPr>
        <dsp:cNvPr id="0" name=""/>
        <dsp:cNvSpPr/>
      </dsp:nvSpPr>
      <dsp:spPr>
        <a:xfrm>
          <a:off x="4247737" y="913952"/>
          <a:ext cx="894513" cy="89451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SG" sz="800" b="0" i="0" kern="1200" dirty="0"/>
            <a:t>Identify which columns are numerical and categorical</a:t>
          </a:r>
          <a:endParaRPr lang="en-SG" sz="800" kern="1200" dirty="0"/>
        </a:p>
      </dsp:txBody>
      <dsp:txXfrm>
        <a:off x="4378735" y="1044950"/>
        <a:ext cx="632517" cy="632517"/>
      </dsp:txXfrm>
    </dsp:sp>
    <dsp:sp modelId="{DCBDBE16-817F-44B1-872B-0F24A7AB254B}">
      <dsp:nvSpPr>
        <dsp:cNvPr id="0" name=""/>
        <dsp:cNvSpPr/>
      </dsp:nvSpPr>
      <dsp:spPr>
        <a:xfrm rot="5400000">
          <a:off x="5479534"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A937964-289B-4A0D-9727-04E047FEEF2C}">
      <dsp:nvSpPr>
        <dsp:cNvPr id="0" name=""/>
        <dsp:cNvSpPr/>
      </dsp:nvSpPr>
      <dsp:spPr>
        <a:xfrm>
          <a:off x="6259387" y="913952"/>
          <a:ext cx="894513" cy="89451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SG" sz="800" b="0" i="0" kern="1200" dirty="0"/>
            <a:t>Calculate the key figures for each category</a:t>
          </a:r>
          <a:endParaRPr lang="en-SG" sz="800" b="0" kern="1200" dirty="0"/>
        </a:p>
      </dsp:txBody>
      <dsp:txXfrm>
        <a:off x="6390385" y="1044950"/>
        <a:ext cx="632517" cy="632517"/>
      </dsp:txXfrm>
    </dsp:sp>
    <dsp:sp modelId="{AB03D7D8-F646-4CF6-BDEB-BC628E4BF3EB}">
      <dsp:nvSpPr>
        <dsp:cNvPr id="0" name=""/>
        <dsp:cNvSpPr/>
      </dsp:nvSpPr>
      <dsp:spPr>
        <a:xfrm rot="5400000">
          <a:off x="7379537"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417D713-5419-4AE3-AD38-BEB46F134026}">
      <dsp:nvSpPr>
        <dsp:cNvPr id="0" name=""/>
        <dsp:cNvSpPr/>
      </dsp:nvSpPr>
      <dsp:spPr>
        <a:xfrm>
          <a:off x="8047743" y="690659"/>
          <a:ext cx="1341099" cy="134109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SG" sz="1000" kern="1200" dirty="0"/>
            <a:t>Create new column that use numeric to represent the success or fail of an launch</a:t>
          </a:r>
        </a:p>
      </dsp:txBody>
      <dsp:txXfrm>
        <a:off x="8244142" y="887058"/>
        <a:ext cx="948301" cy="948301"/>
      </dsp:txXfrm>
    </dsp:sp>
  </dsp:spTree>
</dsp:drawing>
</file>

<file path=ppt/diagrams/layout1.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jpeg>
</file>

<file path=ppt/media/image26.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EEBDA0E2-FEBD-4B65-8F16-724CF984F377}" type="slidenum">
              <a:rPr lang="en-US" smtClean="0"/>
              <a:t>36</a:t>
            </a:fld>
            <a:endParaRPr lang="en-US"/>
          </a:p>
        </p:txBody>
      </p:sp>
    </p:spTree>
    <p:extLst>
      <p:ext uri="{BB962C8B-B14F-4D97-AF65-F5344CB8AC3E}">
        <p14:creationId xmlns:p14="http://schemas.microsoft.com/office/powerpoint/2010/main" val="930452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EEBDA0E2-FEBD-4B65-8F16-724CF984F377}" type="slidenum">
              <a:rPr lang="en-US" smtClean="0"/>
              <a:t>37</a:t>
            </a:fld>
            <a:endParaRPr lang="en-US"/>
          </a:p>
        </p:txBody>
      </p:sp>
    </p:spTree>
    <p:extLst>
      <p:ext uri="{BB962C8B-B14F-4D97-AF65-F5344CB8AC3E}">
        <p14:creationId xmlns:p14="http://schemas.microsoft.com/office/powerpoint/2010/main" val="84277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Chuanhua512/IBMDataScience/blob/main/Module%201/labs-jupyter-spacex-Data%20wrangl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Chuanhua512/IBMDataScience/blob/main/Module%202/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Chuanhua512/IBMDataScience/blob/main/Module%202/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huanhua512/IBMDataScience/blob/main/Module%203/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Chuanhua512/IBMDataScience/blob/main/Module%203/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Chuanhua512/IBMDataScience/blob/main/Module%201/jupyter-labs-spacex-data-collection-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Chuanhua512/IBMDataScience/blob/main/Module%201/jupyter-labs-web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Shi Chuanhua</a:t>
            </a:r>
          </a:p>
          <a:p>
            <a:r>
              <a:rPr lang="en-US" dirty="0">
                <a:solidFill>
                  <a:schemeClr val="bg2"/>
                </a:solidFill>
                <a:latin typeface="Abadi" panose="020B0604020104020204" pitchFamily="34" charset="0"/>
                <a:ea typeface="SF Pro" pitchFamily="2" charset="0"/>
                <a:cs typeface="SF Pro" pitchFamily="2" charset="0"/>
              </a:rPr>
              <a:t>17 Jun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34679"/>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Data wrangling was done using Pandas</a:t>
            </a: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hlinkClick r:id="rId3"/>
              </a:rPr>
              <a:t>https://github.com/Chuanhua512/IBMDataScience/blob/main/Module%201/labs-jupyter-spacex-Data%20wrangling.ipynb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2BD3829C-2509-3CF6-382F-2B4E7DC698C8}"/>
              </a:ext>
            </a:extLst>
          </p:cNvPr>
          <p:cNvGraphicFramePr/>
          <p:nvPr>
            <p:extLst>
              <p:ext uri="{D42A27DB-BD31-4B8C-83A1-F6EECF244321}">
                <p14:modId xmlns:p14="http://schemas.microsoft.com/office/powerpoint/2010/main" val="3004449067"/>
              </p:ext>
            </p:extLst>
          </p:nvPr>
        </p:nvGraphicFramePr>
        <p:xfrm>
          <a:off x="860065" y="2272146"/>
          <a:ext cx="9389989" cy="272241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marL="0" indent="0">
              <a:lnSpc>
                <a:spcPct val="100000"/>
              </a:lnSpc>
              <a:spcBef>
                <a:spcPts val="1400"/>
              </a:spcBef>
              <a:buNone/>
            </a:pPr>
            <a:r>
              <a:rPr lang="en-US" sz="2200" dirty="0">
                <a:solidFill>
                  <a:schemeClr val="accent3">
                    <a:lumMod val="25000"/>
                  </a:schemeClr>
                </a:solidFill>
                <a:latin typeface="Abadi"/>
              </a:rPr>
              <a:t>I made use of scatter charts to observe if the following pairs are related</a:t>
            </a:r>
          </a:p>
          <a:p>
            <a:pPr lvl="1">
              <a:lnSpc>
                <a:spcPct val="100000"/>
              </a:lnSpc>
              <a:spcBef>
                <a:spcPts val="1400"/>
              </a:spcBef>
            </a:pPr>
            <a:r>
              <a:rPr lang="en-US" sz="1800" dirty="0">
                <a:solidFill>
                  <a:schemeClr val="accent3">
                    <a:lumMod val="25000"/>
                  </a:schemeClr>
                </a:solidFill>
                <a:latin typeface="Abadi"/>
              </a:rPr>
              <a:t>flight numbers vs success rate of the launch sites</a:t>
            </a:r>
          </a:p>
          <a:p>
            <a:pPr lvl="1">
              <a:lnSpc>
                <a:spcPct val="100000"/>
              </a:lnSpc>
              <a:spcBef>
                <a:spcPts val="1400"/>
              </a:spcBef>
            </a:pPr>
            <a:r>
              <a:rPr lang="en-US" sz="1800" dirty="0">
                <a:solidFill>
                  <a:schemeClr val="accent3">
                    <a:lumMod val="25000"/>
                  </a:schemeClr>
                </a:solidFill>
                <a:latin typeface="Abadi"/>
              </a:rPr>
              <a:t>payload and the success rate of the launch sites.</a:t>
            </a:r>
          </a:p>
          <a:p>
            <a:pPr lvl="1">
              <a:lnSpc>
                <a:spcPct val="100000"/>
              </a:lnSpc>
              <a:spcBef>
                <a:spcPts val="1400"/>
              </a:spcBef>
            </a:pPr>
            <a:r>
              <a:rPr lang="en-US" sz="1800" dirty="0">
                <a:solidFill>
                  <a:schemeClr val="accent3">
                    <a:lumMod val="25000"/>
                  </a:schemeClr>
                </a:solidFill>
                <a:latin typeface="Abadi"/>
              </a:rPr>
              <a:t>Orbit and the Flight number</a:t>
            </a:r>
          </a:p>
          <a:p>
            <a:pPr lvl="1">
              <a:lnSpc>
                <a:spcPct val="100000"/>
              </a:lnSpc>
              <a:spcBef>
                <a:spcPts val="1400"/>
              </a:spcBef>
            </a:pPr>
            <a:r>
              <a:rPr lang="en-US" sz="1800" dirty="0">
                <a:solidFill>
                  <a:schemeClr val="accent3">
                    <a:lumMod val="25000"/>
                  </a:schemeClr>
                </a:solidFill>
                <a:latin typeface="Abadi"/>
              </a:rPr>
              <a:t>Orbit and the payload mass</a:t>
            </a:r>
          </a:p>
          <a:p>
            <a:pPr marL="0" indent="0">
              <a:lnSpc>
                <a:spcPct val="100000"/>
              </a:lnSpc>
              <a:spcBef>
                <a:spcPts val="1400"/>
              </a:spcBef>
              <a:buNone/>
            </a:pPr>
            <a:r>
              <a:rPr lang="en-US" sz="2200" dirty="0">
                <a:solidFill>
                  <a:schemeClr val="accent3">
                    <a:lumMod val="25000"/>
                  </a:schemeClr>
                </a:solidFill>
                <a:latin typeface="Abadi"/>
              </a:rPr>
              <a:t>Then I use a bar chart to illustrate the success rate of each orbit, a line chart to show the trend over the year</a:t>
            </a:r>
          </a:p>
          <a:p>
            <a:pPr marL="0" indent="0">
              <a:buNone/>
            </a:pPr>
            <a:r>
              <a:rPr lang="en-US" dirty="0">
                <a:hlinkClick r:id="rId3"/>
              </a:rPr>
              <a:t>https://github.com/Chuanhua512/IBMDataScience/blob/main/Module%202/edadataviz.ipynb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p>
          <a:p>
            <a:pPr lvl="1">
              <a:lnSpc>
                <a:spcPct val="100000"/>
              </a:lnSpc>
              <a:spcBef>
                <a:spcPts val="1400"/>
              </a:spcBef>
            </a:pPr>
            <a:r>
              <a:rPr lang="en-SG" sz="1050" dirty="0">
                <a:solidFill>
                  <a:schemeClr val="accent3">
                    <a:lumMod val="25000"/>
                  </a:schemeClr>
                </a:solidFill>
                <a:latin typeface="Abadi" panose="020B0604020104020204" pitchFamily="34" charset="0"/>
              </a:rPr>
              <a:t>Retrieve the unique launch sites in the space mission</a:t>
            </a:r>
          </a:p>
          <a:p>
            <a:pPr lvl="1">
              <a:lnSpc>
                <a:spcPct val="100000"/>
              </a:lnSpc>
              <a:spcBef>
                <a:spcPts val="1400"/>
              </a:spcBef>
            </a:pPr>
            <a:r>
              <a:rPr lang="en-SG" sz="1050" dirty="0">
                <a:solidFill>
                  <a:schemeClr val="accent3">
                    <a:lumMod val="25000"/>
                  </a:schemeClr>
                </a:solidFill>
                <a:latin typeface="Abadi" panose="020B0604020104020204" pitchFamily="34" charset="0"/>
              </a:rPr>
              <a:t>Display 5 records where launch sites begin with the string 'CCA’</a:t>
            </a:r>
          </a:p>
          <a:p>
            <a:pPr lvl="1">
              <a:lnSpc>
                <a:spcPct val="100000"/>
              </a:lnSpc>
              <a:spcBef>
                <a:spcPts val="1400"/>
              </a:spcBef>
            </a:pPr>
            <a:r>
              <a:rPr lang="en-SG" sz="1050" dirty="0">
                <a:solidFill>
                  <a:schemeClr val="accent3">
                    <a:lumMod val="25000"/>
                  </a:schemeClr>
                </a:solidFill>
                <a:latin typeface="Abadi" panose="020B0604020104020204" pitchFamily="34" charset="0"/>
              </a:rPr>
              <a:t>Display the total payload mass carried by boosters launched by NASA (CRS)</a:t>
            </a:r>
          </a:p>
          <a:p>
            <a:pPr lvl="1">
              <a:lnSpc>
                <a:spcPct val="100000"/>
              </a:lnSpc>
              <a:spcBef>
                <a:spcPts val="1400"/>
              </a:spcBef>
            </a:pPr>
            <a:r>
              <a:rPr lang="en-SG" sz="1050" dirty="0">
                <a:solidFill>
                  <a:schemeClr val="accent3">
                    <a:lumMod val="25000"/>
                  </a:schemeClr>
                </a:solidFill>
                <a:latin typeface="Abadi" panose="020B0604020104020204" pitchFamily="34" charset="0"/>
              </a:rPr>
              <a:t>Display average payload mass carried by booster version F9 v1.1</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date when the first </a:t>
            </a:r>
            <a:r>
              <a:rPr lang="en-SG" sz="1050" dirty="0" err="1">
                <a:solidFill>
                  <a:schemeClr val="accent3">
                    <a:lumMod val="25000"/>
                  </a:schemeClr>
                </a:solidFill>
                <a:latin typeface="Abadi" panose="020B0604020104020204" pitchFamily="34" charset="0"/>
              </a:rPr>
              <a:t>succesful</a:t>
            </a:r>
            <a:r>
              <a:rPr lang="en-SG" sz="1050" dirty="0">
                <a:solidFill>
                  <a:schemeClr val="accent3">
                    <a:lumMod val="25000"/>
                  </a:schemeClr>
                </a:solidFill>
                <a:latin typeface="Abadi" panose="020B0604020104020204" pitchFamily="34" charset="0"/>
              </a:rPr>
              <a:t> landing outcome in ground pad was </a:t>
            </a:r>
            <a:r>
              <a:rPr lang="en-SG" sz="1050" dirty="0" err="1">
                <a:solidFill>
                  <a:schemeClr val="accent3">
                    <a:lumMod val="25000"/>
                  </a:schemeClr>
                </a:solidFill>
                <a:latin typeface="Abadi" panose="020B0604020104020204" pitchFamily="34" charset="0"/>
              </a:rPr>
              <a:t>acheived</a:t>
            </a:r>
            <a:r>
              <a:rPr lang="en-SG" sz="1050" dirty="0">
                <a:solidFill>
                  <a:schemeClr val="accent3">
                    <a:lumMod val="25000"/>
                  </a:schemeClr>
                </a:solidFill>
                <a:latin typeface="Abadi" panose="020B0604020104020204" pitchFamily="34" charset="0"/>
              </a:rPr>
              <a:t>.</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names of the boosters which have success in drone ship and have payload mass greater than 4000 but less than 6000</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total number of successful and failure mission outcomes</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names of the </a:t>
            </a:r>
            <a:r>
              <a:rPr lang="en-SG" sz="1050" dirty="0" err="1">
                <a:solidFill>
                  <a:schemeClr val="accent3">
                    <a:lumMod val="25000"/>
                  </a:schemeClr>
                </a:solidFill>
                <a:latin typeface="Abadi" panose="020B0604020104020204" pitchFamily="34" charset="0"/>
              </a:rPr>
              <a:t>booster_versions</a:t>
            </a:r>
            <a:r>
              <a:rPr lang="en-SG" sz="1050" dirty="0">
                <a:solidFill>
                  <a:schemeClr val="accent3">
                    <a:lumMod val="25000"/>
                  </a:schemeClr>
                </a:solidFill>
                <a:latin typeface="Abadi" panose="020B0604020104020204" pitchFamily="34" charset="0"/>
              </a:rPr>
              <a:t> which have carried the maximum payload mass. Use a subquery</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records which will display the month names, failure </a:t>
            </a:r>
            <a:r>
              <a:rPr lang="en-SG" sz="1050" dirty="0" err="1">
                <a:solidFill>
                  <a:schemeClr val="accent3">
                    <a:lumMod val="25000"/>
                  </a:schemeClr>
                </a:solidFill>
                <a:latin typeface="Abadi" panose="020B0604020104020204" pitchFamily="34" charset="0"/>
              </a:rPr>
              <a:t>landing_outcomes</a:t>
            </a:r>
            <a:r>
              <a:rPr lang="en-SG" sz="1050" dirty="0">
                <a:solidFill>
                  <a:schemeClr val="accent3">
                    <a:lumMod val="25000"/>
                  </a:schemeClr>
                </a:solidFill>
                <a:latin typeface="Abadi" panose="020B0604020104020204" pitchFamily="34" charset="0"/>
              </a:rPr>
              <a:t> in drone ship ,booster versions, </a:t>
            </a:r>
            <a:r>
              <a:rPr lang="en-SG" sz="1050" dirty="0" err="1">
                <a:solidFill>
                  <a:schemeClr val="accent3">
                    <a:lumMod val="25000"/>
                  </a:schemeClr>
                </a:solidFill>
                <a:latin typeface="Abadi" panose="020B0604020104020204" pitchFamily="34" charset="0"/>
              </a:rPr>
              <a:t>launch_site</a:t>
            </a:r>
            <a:r>
              <a:rPr lang="en-SG" sz="1050" dirty="0">
                <a:solidFill>
                  <a:schemeClr val="accent3">
                    <a:lumMod val="25000"/>
                  </a:schemeClr>
                </a:solidFill>
                <a:latin typeface="Abadi" panose="020B0604020104020204" pitchFamily="34" charset="0"/>
              </a:rPr>
              <a:t> for the months in year 2015.</a:t>
            </a:r>
          </a:p>
          <a:p>
            <a:pPr lvl="1">
              <a:lnSpc>
                <a:spcPct val="100000"/>
              </a:lnSpc>
              <a:spcBef>
                <a:spcPts val="1400"/>
              </a:spcBef>
            </a:pPr>
            <a:r>
              <a:rPr lang="en-SG" sz="1050" dirty="0">
                <a:solidFill>
                  <a:schemeClr val="accent3">
                    <a:lumMod val="25000"/>
                  </a:schemeClr>
                </a:solidFill>
                <a:latin typeface="Abadi" panose="020B0604020104020204" pitchFamily="34" charset="0"/>
              </a:rPr>
              <a:t>Rank the count of landing outcomes (such as Failure (drone ship) or Success (ground pad)) between the date 2010-06-04 and 2017-03-20, in descending order.</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https://github.com/Chuanhua512/IBMDataScience/blob/main/Module%202/jupyter-labs-eda-sql-coursera_sqllite.ipynb</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Markers are used to indicate the launch sites, circles are used to highlight the surroundings of NASA JSC &amp; the launch sites, lines were used to display the distance between the launch site &amp; specified coordinates. </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They were used for ease of identification for the objects. </a:t>
            </a:r>
          </a:p>
          <a:p>
            <a:pPr marL="0" indent="0">
              <a:buNone/>
            </a:pPr>
            <a:r>
              <a:rPr lang="en-US" dirty="0">
                <a:hlinkClick r:id="rId3"/>
              </a:rPr>
              <a:t>https://github.com/Chuanhua512/IBMDataScience/blob/main/Module%203/lab_jupyter_launch_site_location.ipynb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12428"/>
            <a:ext cx="9745589" cy="4351338"/>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 have created a dashboard with Pie charts that show the success count of each site, and within each site, there’s another Pie chart that displays the success rate of the respective site. This allows us to interpret which site has the highest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I have also created a scatter plot that compares the Payload mass and the success rate, the plots are differentiated by booster versions using different </a:t>
            </a:r>
            <a:r>
              <a:rPr lang="en-US" sz="2200" dirty="0" err="1">
                <a:solidFill>
                  <a:schemeClr val="accent3">
                    <a:lumMod val="25000"/>
                  </a:schemeClr>
                </a:solidFill>
                <a:latin typeface="Abadi" panose="020B0604020104020204" pitchFamily="34" charset="0"/>
              </a:rPr>
              <a:t>colours</a:t>
            </a:r>
            <a:r>
              <a:rPr lang="en-US" sz="2200" dirty="0">
                <a:solidFill>
                  <a:schemeClr val="accent3">
                    <a:lumMod val="25000"/>
                  </a:schemeClr>
                </a:solidFill>
                <a:latin typeface="Abadi" panose="020B0604020104020204" pitchFamily="34" charset="0"/>
              </a:rPr>
              <a:t>, so we can judge which booster tends to have a higher rate of success.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r>
              <a:rPr lang="en-US" dirty="0">
                <a:hlinkClick r:id="rId3"/>
              </a:rPr>
              <a:t>https://github.com/Chuanhua512/IBMDataScience/blob/main/Module%203/spacex_dash_app.py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SG" sz="2200" dirty="0">
                <a:solidFill>
                  <a:schemeClr val="accent3">
                    <a:lumMod val="25000"/>
                  </a:schemeClr>
                </a:solidFill>
                <a:latin typeface="Abadi" panose="020B0604020104020204" pitchFamily="34" charset="0"/>
              </a:rPr>
              <a:t>We can deduce that VAFB SLC 4E &amp; KSC LC 39A tend to have a higher success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6988255A-0ABD-3420-7A4D-B86CA63FF6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0101" y="1386754"/>
            <a:ext cx="5276850" cy="4791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SG" sz="2200" dirty="0">
                <a:solidFill>
                  <a:schemeClr val="accent3">
                    <a:lumMod val="25000"/>
                  </a:schemeClr>
                </a:solidFill>
                <a:latin typeface="Abadi" panose="020B0604020104020204" pitchFamily="34" charset="0"/>
              </a:rPr>
              <a:t>Payload &amp; Launch site don’t seem to have a direct link, we can also tell that VAFB SLC 4E does not have launches with payload higher than 10k</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0" name="Picture 2">
            <a:extLst>
              <a:ext uri="{FF2B5EF4-FFF2-40B4-BE49-F238E27FC236}">
                <a16:creationId xmlns:a16="http://schemas.microsoft.com/office/drawing/2014/main" id="{55BC4DDE-C7A5-B8F7-19F3-F6459E8535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5083" y="1856507"/>
            <a:ext cx="6166906" cy="30428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SG" sz="2200" dirty="0">
                <a:solidFill>
                  <a:schemeClr val="accent3">
                    <a:lumMod val="25000"/>
                  </a:schemeClr>
                </a:solidFill>
                <a:latin typeface="Abadi" panose="020B0604020104020204" pitchFamily="34" charset="0"/>
              </a:rPr>
              <a:t>SO orbit has the lowest rate of success, ES-L1,GEO,GTO,HEO &amp; SSO has the highest rate of success.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4" name="Picture 2">
            <a:extLst>
              <a:ext uri="{FF2B5EF4-FFF2-40B4-BE49-F238E27FC236}">
                <a16:creationId xmlns:a16="http://schemas.microsoft.com/office/drawing/2014/main" id="{A4002851-0305-6331-AA76-2A2BC982E7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8043" y="1727489"/>
            <a:ext cx="5695950"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marL="0" indent="0">
              <a:lnSpc>
                <a:spcPct val="100000"/>
              </a:lnSpc>
              <a:spcBef>
                <a:spcPts val="1400"/>
              </a:spcBef>
              <a:buNone/>
            </a:pPr>
            <a:r>
              <a:rPr lang="en-SG" sz="2200" dirty="0">
                <a:solidFill>
                  <a:schemeClr val="accent3">
                    <a:lumMod val="25000"/>
                  </a:schemeClr>
                </a:solidFill>
                <a:latin typeface="Abadi" panose="020B0604020104020204" pitchFamily="34" charset="0"/>
              </a:rPr>
              <a:t>For some of the Orbits like LEO &amp; GTO the rate of success does seem to increase as the flight number increases.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098" name="Picture 2">
            <a:extLst>
              <a:ext uri="{FF2B5EF4-FFF2-40B4-BE49-F238E27FC236}">
                <a16:creationId xmlns:a16="http://schemas.microsoft.com/office/drawing/2014/main" id="{DE491B9C-3CDF-D900-F225-EC532DC0A6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26039" y="1547379"/>
            <a:ext cx="5695950"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SG" sz="2200" dirty="0">
                <a:solidFill>
                  <a:schemeClr val="accent3">
                    <a:lumMod val="25000"/>
                  </a:schemeClr>
                </a:solidFill>
                <a:latin typeface="Abadi" panose="020B0604020104020204" pitchFamily="34" charset="0"/>
              </a:rPr>
              <a:t>The Payload mass and Orbit type don’t seem to have a direct link.</a:t>
            </a:r>
          </a:p>
          <a:p>
            <a:pPr>
              <a:lnSpc>
                <a:spcPct val="100000"/>
              </a:lnSpc>
              <a:spcBef>
                <a:spcPts val="1400"/>
              </a:spcBef>
            </a:pPr>
            <a:r>
              <a:rPr lang="en-SG" sz="2200" dirty="0">
                <a:solidFill>
                  <a:schemeClr val="accent3">
                    <a:lumMod val="25000"/>
                  </a:schemeClr>
                </a:solidFill>
                <a:latin typeface="Abadi" panose="020B0604020104020204" pitchFamily="34" charset="0"/>
              </a:rPr>
              <a:t>For LSS &amp; LEO the heavier the payload the higher the success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5122" name="Picture 2">
            <a:extLst>
              <a:ext uri="{FF2B5EF4-FFF2-40B4-BE49-F238E27FC236}">
                <a16:creationId xmlns:a16="http://schemas.microsoft.com/office/drawing/2014/main" id="{05430C8F-D2D9-59A5-2973-CDCEEEABB9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7056" y="1505816"/>
            <a:ext cx="5800725"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SG" sz="2200" dirty="0">
                <a:solidFill>
                  <a:schemeClr val="accent3">
                    <a:lumMod val="25000"/>
                  </a:schemeClr>
                </a:solidFill>
                <a:latin typeface="Abadi" panose="020B0604020104020204" pitchFamily="34" charset="0"/>
              </a:rPr>
              <a:t>As the year increases, the launch success rate increases. Likely due to more advance technology.</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146" name="Picture 2">
            <a:extLst>
              <a:ext uri="{FF2B5EF4-FFF2-40B4-BE49-F238E27FC236}">
                <a16:creationId xmlns:a16="http://schemas.microsoft.com/office/drawing/2014/main" id="{CE87B8D2-A5F2-2FAE-9690-4BA4A9A414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2588" y="1432561"/>
            <a:ext cx="5534025"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547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Simply select distinct from the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column.</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E4C87832-43A0-9DB8-0CAA-10CF7897C7C0}"/>
              </a:ext>
            </a:extLst>
          </p:cNvPr>
          <p:cNvPicPr>
            <a:picLocks noChangeAspect="1"/>
          </p:cNvPicPr>
          <p:nvPr/>
        </p:nvPicPr>
        <p:blipFill>
          <a:blip r:embed="rId3"/>
          <a:stretch>
            <a:fillRect/>
          </a:stretch>
        </p:blipFill>
        <p:spPr>
          <a:xfrm>
            <a:off x="6684477" y="2823080"/>
            <a:ext cx="4877481" cy="3096057"/>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9380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all columns from table where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like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B6005803-1A80-F1B2-C4FA-A29E56E3E950}"/>
              </a:ext>
            </a:extLst>
          </p:cNvPr>
          <p:cNvPicPr>
            <a:picLocks noChangeAspect="1"/>
          </p:cNvPicPr>
          <p:nvPr/>
        </p:nvPicPr>
        <p:blipFill>
          <a:blip r:embed="rId3"/>
          <a:stretch>
            <a:fillRect/>
          </a:stretch>
        </p:blipFill>
        <p:spPr>
          <a:xfrm>
            <a:off x="5880114" y="1404114"/>
            <a:ext cx="5834382" cy="47728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550135"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Use SQL to sum the payload mass column.</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93481"/>
            <a:ext cx="4017889" cy="4825869"/>
          </a:xfrm>
          <a:prstGeom prst="rect">
            <a:avLst/>
          </a:prstGeom>
        </p:spPr>
        <p:txBody>
          <a:bodyPr lIns="91440" tIns="45720" rIns="91440" bIns="45720" anchor="t">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SG" sz="1800" dirty="0">
                <a:solidFill>
                  <a:schemeClr val="accent3">
                    <a:lumMod val="25000"/>
                  </a:schemeClr>
                </a:solidFill>
                <a:latin typeface="Abadi" panose="020B0604020104020204" pitchFamily="34" charset="0"/>
              </a:rPr>
              <a:t>Data Collection through API</a:t>
            </a:r>
          </a:p>
          <a:p>
            <a:pPr lvl="1">
              <a:lnSpc>
                <a:spcPct val="100000"/>
              </a:lnSpc>
              <a:spcBef>
                <a:spcPts val="1400"/>
              </a:spcBef>
            </a:pPr>
            <a:r>
              <a:rPr lang="en-SG"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pPr>
            <a:r>
              <a:rPr lang="en-SG"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SG"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SG"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SG"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pPr>
            <a:r>
              <a:rPr lang="en-SG" sz="1800" dirty="0">
                <a:solidFill>
                  <a:schemeClr val="accent3">
                    <a:lumMod val="25000"/>
                  </a:schemeClr>
                </a:solidFill>
                <a:latin typeface="Abadi" panose="020B0604020104020204" pitchFamily="34" charset="0"/>
              </a:rPr>
              <a:t>Machine Learning Prediction</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SG"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pPr>
            <a:r>
              <a:rPr lang="en-SG"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pPr>
            <a:r>
              <a:rPr lang="en-SG"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777412" y="1399307"/>
            <a:ext cx="2193457" cy="7936489"/>
          </a:xfrm>
          <a:prstGeom prst="rect">
            <a:avLst/>
          </a:prstGeom>
        </p:spPr>
        <p:txBody>
          <a:bodyPr lIns="91440" tIns="45720" rIns="91440" bIns="45720" anchor="t">
            <a:normAutofit/>
          </a:bodyPr>
          <a:lstStyle/>
          <a:p>
            <a:r>
              <a:rPr lang="en-US" sz="1800" dirty="0"/>
              <a:t>The launch sites are located close to the coast in general.</a:t>
            </a:r>
            <a:r>
              <a:rPr lang="en-SG" sz="1800" dirty="0"/>
              <a:t> In case of a launch mishap or explosion, debris falls away from the launch pad.  An ocean provides a vast, mostly unpopulated area for debris to fall into, minimizing the risk of damage or casualties on land.</a:t>
            </a:r>
            <a:endParaRPr lang="en-US" sz="18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533940" y="78342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6" name="Picture 5">
            <a:extLst>
              <a:ext uri="{FF2B5EF4-FFF2-40B4-BE49-F238E27FC236}">
                <a16:creationId xmlns:a16="http://schemas.microsoft.com/office/drawing/2014/main" id="{ECE653D2-0A75-660F-0646-8987388B339C}"/>
              </a:ext>
            </a:extLst>
          </p:cNvPr>
          <p:cNvPicPr>
            <a:picLocks noChangeAspect="1"/>
          </p:cNvPicPr>
          <p:nvPr/>
        </p:nvPicPr>
        <p:blipFill>
          <a:blip r:embed="rId3"/>
          <a:stretch>
            <a:fillRect/>
          </a:stretch>
        </p:blipFill>
        <p:spPr>
          <a:xfrm>
            <a:off x="623453" y="1332473"/>
            <a:ext cx="9153959" cy="425783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620000" y="1510146"/>
            <a:ext cx="4184335" cy="441050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visual furnished with the successful and non-successful launch attempts, it provides an overview of the launches and by one look, we can infer that base KLC LC 39A has a higher success launches.</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shown on map</a:t>
            </a:r>
          </a:p>
        </p:txBody>
      </p:sp>
      <p:pic>
        <p:nvPicPr>
          <p:cNvPr id="6" name="Picture 5">
            <a:extLst>
              <a:ext uri="{FF2B5EF4-FFF2-40B4-BE49-F238E27FC236}">
                <a16:creationId xmlns:a16="http://schemas.microsoft.com/office/drawing/2014/main" id="{ACAE1C22-CF63-801E-E5B5-81D60603A157}"/>
              </a:ext>
            </a:extLst>
          </p:cNvPr>
          <p:cNvPicPr>
            <a:picLocks noChangeAspect="1"/>
          </p:cNvPicPr>
          <p:nvPr/>
        </p:nvPicPr>
        <p:blipFill>
          <a:blip r:embed="rId4"/>
          <a:stretch>
            <a:fillRect/>
          </a:stretch>
        </p:blipFill>
        <p:spPr>
          <a:xfrm>
            <a:off x="770011" y="1312266"/>
            <a:ext cx="2743201" cy="2334472"/>
          </a:xfrm>
          <a:prstGeom prst="rect">
            <a:avLst/>
          </a:prstGeom>
        </p:spPr>
      </p:pic>
      <p:pic>
        <p:nvPicPr>
          <p:cNvPr id="9" name="Picture 8">
            <a:extLst>
              <a:ext uri="{FF2B5EF4-FFF2-40B4-BE49-F238E27FC236}">
                <a16:creationId xmlns:a16="http://schemas.microsoft.com/office/drawing/2014/main" id="{9BDF25DE-A595-A6C0-45FD-38D85219BA8F}"/>
              </a:ext>
            </a:extLst>
          </p:cNvPr>
          <p:cNvPicPr>
            <a:picLocks noChangeAspect="1"/>
          </p:cNvPicPr>
          <p:nvPr/>
        </p:nvPicPr>
        <p:blipFill>
          <a:blip r:embed="rId5"/>
          <a:stretch>
            <a:fillRect/>
          </a:stretch>
        </p:blipFill>
        <p:spPr>
          <a:xfrm>
            <a:off x="770011" y="3671436"/>
            <a:ext cx="2793412" cy="2092036"/>
          </a:xfrm>
          <a:prstGeom prst="rect">
            <a:avLst/>
          </a:prstGeom>
        </p:spPr>
      </p:pic>
      <p:pic>
        <p:nvPicPr>
          <p:cNvPr id="11" name="Picture 10">
            <a:extLst>
              <a:ext uri="{FF2B5EF4-FFF2-40B4-BE49-F238E27FC236}">
                <a16:creationId xmlns:a16="http://schemas.microsoft.com/office/drawing/2014/main" id="{DC21A91D-831C-438C-EB18-DB0ECD67185E}"/>
              </a:ext>
            </a:extLst>
          </p:cNvPr>
          <p:cNvPicPr>
            <a:picLocks noChangeAspect="1"/>
          </p:cNvPicPr>
          <p:nvPr/>
        </p:nvPicPr>
        <p:blipFill>
          <a:blip r:embed="rId6"/>
          <a:stretch>
            <a:fillRect/>
          </a:stretch>
        </p:blipFill>
        <p:spPr>
          <a:xfrm>
            <a:off x="3563423" y="1290646"/>
            <a:ext cx="2904628" cy="2356092"/>
          </a:xfrm>
          <a:prstGeom prst="rect">
            <a:avLst/>
          </a:prstGeom>
        </p:spPr>
      </p:pic>
      <p:pic>
        <p:nvPicPr>
          <p:cNvPr id="13" name="Picture 12">
            <a:extLst>
              <a:ext uri="{FF2B5EF4-FFF2-40B4-BE49-F238E27FC236}">
                <a16:creationId xmlns:a16="http://schemas.microsoft.com/office/drawing/2014/main" id="{51ECA743-26E0-FCB7-3C62-C0B337DDD288}"/>
              </a:ext>
            </a:extLst>
          </p:cNvPr>
          <p:cNvPicPr>
            <a:picLocks noChangeAspect="1"/>
          </p:cNvPicPr>
          <p:nvPr/>
        </p:nvPicPr>
        <p:blipFill>
          <a:blip r:embed="rId7"/>
          <a:stretch>
            <a:fillRect/>
          </a:stretch>
        </p:blipFill>
        <p:spPr>
          <a:xfrm>
            <a:off x="3629891" y="3715400"/>
            <a:ext cx="3099849" cy="1906480"/>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964076" y="1371947"/>
            <a:ext cx="4321535"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From the map, we can determine that the launch site is generally further away from populations, and it is accessible by rail transport, although the nearest highway is 8KM away, there should be no issue with supplying necessities to the site.</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distances to landmarks </a:t>
            </a:r>
          </a:p>
        </p:txBody>
      </p:sp>
      <p:pic>
        <p:nvPicPr>
          <p:cNvPr id="4" name="Picture 3">
            <a:extLst>
              <a:ext uri="{FF2B5EF4-FFF2-40B4-BE49-F238E27FC236}">
                <a16:creationId xmlns:a16="http://schemas.microsoft.com/office/drawing/2014/main" id="{2188819D-26AC-7F8E-F875-84F619AE38DD}"/>
              </a:ext>
            </a:extLst>
          </p:cNvPr>
          <p:cNvPicPr>
            <a:picLocks noChangeAspect="1"/>
          </p:cNvPicPr>
          <p:nvPr/>
        </p:nvPicPr>
        <p:blipFill>
          <a:blip r:embed="rId4"/>
          <a:stretch>
            <a:fillRect/>
          </a:stretch>
        </p:blipFill>
        <p:spPr>
          <a:xfrm>
            <a:off x="666100" y="1463880"/>
            <a:ext cx="6297975" cy="390496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07473" y="4343399"/>
            <a:ext cx="9608126" cy="183356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chart shows the total count of successful launch of each sites. However it is important to know that this ratio doesn’t mean a site has high success rate, the success rate for each site should be calculated separately.</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count of all sites</a:t>
            </a:r>
          </a:p>
        </p:txBody>
      </p:sp>
      <p:pic>
        <p:nvPicPr>
          <p:cNvPr id="4" name="Picture 3">
            <a:extLst>
              <a:ext uri="{FF2B5EF4-FFF2-40B4-BE49-F238E27FC236}">
                <a16:creationId xmlns:a16="http://schemas.microsoft.com/office/drawing/2014/main" id="{79D553FA-8EFD-3FB9-4442-CA2B5B7A71B3}"/>
              </a:ext>
            </a:extLst>
          </p:cNvPr>
          <p:cNvPicPr>
            <a:picLocks noChangeAspect="1"/>
          </p:cNvPicPr>
          <p:nvPr/>
        </p:nvPicPr>
        <p:blipFill>
          <a:blip r:embed="rId3"/>
          <a:stretch>
            <a:fillRect/>
          </a:stretch>
        </p:blipFill>
        <p:spPr>
          <a:xfrm>
            <a:off x="907473" y="1356443"/>
            <a:ext cx="7949567" cy="282686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61530"/>
            <a:ext cx="9799358" cy="46344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Project background and context</a:t>
            </a:r>
          </a:p>
          <a:p>
            <a:pPr marL="457200" lvl="1" indent="0">
              <a:spcBef>
                <a:spcPts val="1400"/>
              </a:spcBef>
              <a:buNone/>
            </a:pPr>
            <a:r>
              <a:rPr lang="en-SG" sz="1800" dirty="0">
                <a:solidFill>
                  <a:schemeClr val="accent3">
                    <a:lumMod val="25000"/>
                  </a:schemeClr>
                </a:solidFill>
                <a:latin typeface="Abadi" panose="020B0604020104020204" pitchFamily="34" charset="0"/>
              </a:rPr>
              <a:t>SpaceX advertises Falcon 9 rocket launches on its website at a cost of 62 million dollars; other providers cost upward of 165 million dollars each, and much of the savings is because SpaceX can reuse the first stage. Therefore if we can determine if the first stage will land, we can determine the cost of a launch. This information can be used if an alternate company wants to bid against SpaceX for a rocket launch.</a:t>
            </a:r>
          </a:p>
          <a:p>
            <a:pPr marL="0" indent="0">
              <a:spcBef>
                <a:spcPts val="1400"/>
              </a:spcBef>
              <a:buNone/>
            </a:pPr>
            <a:r>
              <a:rPr lang="en-US" sz="2600" dirty="0">
                <a:solidFill>
                  <a:schemeClr val="accent3">
                    <a:lumMod val="25000"/>
                  </a:schemeClr>
                </a:solidFill>
                <a:latin typeface="Abadi" panose="020B0604020104020204" pitchFamily="34" charset="0"/>
              </a:rPr>
              <a:t>Problems you want to find answers</a:t>
            </a:r>
          </a:p>
          <a:p>
            <a:pPr lvl="1">
              <a:spcBef>
                <a:spcPts val="1400"/>
              </a:spcBef>
            </a:pPr>
            <a:r>
              <a:rPr lang="en-SG" sz="1800" dirty="0">
                <a:solidFill>
                  <a:schemeClr val="accent3">
                    <a:lumMod val="25000"/>
                  </a:schemeClr>
                </a:solidFill>
                <a:latin typeface="Abadi" panose="020B0604020104020204" pitchFamily="34" charset="0"/>
              </a:rPr>
              <a:t>How payload mass, launch site, number of flights, and orbits affect the first-stage landing success</a:t>
            </a:r>
          </a:p>
          <a:p>
            <a:pPr lvl="1">
              <a:spcBef>
                <a:spcPts val="1400"/>
              </a:spcBef>
            </a:pPr>
            <a:r>
              <a:rPr lang="en-SG" sz="1800" dirty="0">
                <a:solidFill>
                  <a:schemeClr val="accent3">
                    <a:lumMod val="25000"/>
                  </a:schemeClr>
                </a:solidFill>
                <a:latin typeface="Abadi" panose="020B0604020104020204" pitchFamily="34" charset="0"/>
              </a:rPr>
              <a:t>Rate of successful landings in different circumstances.</a:t>
            </a:r>
          </a:p>
          <a:p>
            <a:pPr lvl="1">
              <a:spcBef>
                <a:spcPts val="1400"/>
              </a:spcBef>
            </a:pPr>
            <a:r>
              <a:rPr lang="en-SG" sz="1800" dirty="0">
                <a:solidFill>
                  <a:schemeClr val="accent3">
                    <a:lumMod val="25000"/>
                  </a:schemeClr>
                </a:solidFill>
                <a:latin typeface="Abadi" panose="020B0604020104020204" pitchFamily="34" charset="0"/>
              </a:rPr>
              <a:t>Which is the best predictive model for successful landing</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86691" y="3927763"/>
            <a:ext cx="10398919" cy="224919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chart shows the site with the highest success rate, it is a fairer comparison as compared to the pie chart with all sites.</a:t>
            </a: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Site with Highest Success Rate</a:t>
            </a:r>
          </a:p>
        </p:txBody>
      </p:sp>
      <p:pic>
        <p:nvPicPr>
          <p:cNvPr id="4" name="Picture 3">
            <a:extLst>
              <a:ext uri="{FF2B5EF4-FFF2-40B4-BE49-F238E27FC236}">
                <a16:creationId xmlns:a16="http://schemas.microsoft.com/office/drawing/2014/main" id="{888E8735-266D-92B8-1F9E-58857FAA4086}"/>
              </a:ext>
            </a:extLst>
          </p:cNvPr>
          <p:cNvPicPr>
            <a:picLocks noChangeAspect="1"/>
          </p:cNvPicPr>
          <p:nvPr/>
        </p:nvPicPr>
        <p:blipFill>
          <a:blip r:embed="rId3"/>
          <a:stretch>
            <a:fillRect/>
          </a:stretch>
        </p:blipFill>
        <p:spPr>
          <a:xfrm>
            <a:off x="770010" y="1440871"/>
            <a:ext cx="7807369" cy="214745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98764" y="3428999"/>
            <a:ext cx="10685909" cy="225829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Payload range below 6K has a higher rate of success, Booster version FT has a higher rate of success.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&amp; Launch outcome scatter plot</a:t>
            </a:r>
          </a:p>
        </p:txBody>
      </p:sp>
      <p:pic>
        <p:nvPicPr>
          <p:cNvPr id="4" name="Picture 3">
            <a:extLst>
              <a:ext uri="{FF2B5EF4-FFF2-40B4-BE49-F238E27FC236}">
                <a16:creationId xmlns:a16="http://schemas.microsoft.com/office/drawing/2014/main" id="{7513A9FD-06E1-6432-483D-B6C194B22FAB}"/>
              </a:ext>
            </a:extLst>
          </p:cNvPr>
          <p:cNvPicPr>
            <a:picLocks noChangeAspect="1"/>
          </p:cNvPicPr>
          <p:nvPr/>
        </p:nvPicPr>
        <p:blipFill>
          <a:blip r:embed="rId3"/>
          <a:stretch>
            <a:fillRect/>
          </a:stretch>
        </p:blipFill>
        <p:spPr>
          <a:xfrm>
            <a:off x="-68189" y="1507990"/>
            <a:ext cx="12192000" cy="1921009"/>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collected via Space X API as well as Wikipedia web scraping</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was transformed to the formats that allow data analytics, additional steps were taken to deal with missing values and create an outcome column for binary classification.</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Data collected were normalized, split into test and train data, evaluated using different techniques.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rgbClr val="1C7DDB"/>
                </a:solidFill>
                <a:latin typeface="Abadi" panose="020B0604020104020204" pitchFamily="34" charset="0"/>
                <a:hlinkClick r:id="rId3"/>
              </a:rPr>
              <a:t>https://github.com/Chuanhua512/IBMDataScience/blob/main/Module%201/jupyter-labs-spacex-data-collection-api.ipynb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B66128D6-DD1D-DB94-D57C-688F1294DEE5}"/>
              </a:ext>
            </a:extLst>
          </p:cNvPr>
          <p:cNvGraphicFramePr/>
          <p:nvPr>
            <p:extLst>
              <p:ext uri="{D42A27DB-BD31-4B8C-83A1-F6EECF244321}">
                <p14:modId xmlns:p14="http://schemas.microsoft.com/office/powerpoint/2010/main" val="4098416185"/>
              </p:ext>
            </p:extLst>
          </p:nvPr>
        </p:nvGraphicFramePr>
        <p:xfrm>
          <a:off x="7786254" y="1239982"/>
          <a:ext cx="2373745" cy="48983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https://github.com/Chuanhua512/IBMDataScience/blob/main/Module%201/jupyter-labs-webscraping.ipynb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45D81700-9EAC-C0F2-1FBE-C8E8346D61D0}"/>
              </a:ext>
            </a:extLst>
          </p:cNvPr>
          <p:cNvGraphicFramePr/>
          <p:nvPr>
            <p:extLst>
              <p:ext uri="{D42A27DB-BD31-4B8C-83A1-F6EECF244321}">
                <p14:modId xmlns:p14="http://schemas.microsoft.com/office/powerpoint/2010/main" val="1008063253"/>
              </p:ext>
            </p:extLst>
          </p:nvPr>
        </p:nvGraphicFramePr>
        <p:xfrm>
          <a:off x="7786254" y="1239982"/>
          <a:ext cx="2373745" cy="48983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211</TotalTime>
  <Words>1952</Words>
  <Application>Microsoft Office PowerPoint</Application>
  <PresentationFormat>Widescreen</PresentationFormat>
  <Paragraphs>240</Paragraphs>
  <Slides>47</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Chuan Hua</cp:lastModifiedBy>
  <cp:revision>205</cp:revision>
  <dcterms:created xsi:type="dcterms:W3CDTF">2021-04-29T18:58:34Z</dcterms:created>
  <dcterms:modified xsi:type="dcterms:W3CDTF">2024-06-19T11:33:13Z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